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348" r:id="rId6"/>
    <p:sldId id="349" r:id="rId7"/>
    <p:sldId id="351" r:id="rId8"/>
    <p:sldId id="350" r:id="rId9"/>
    <p:sldId id="352" r:id="rId10"/>
    <p:sldId id="353" r:id="rId11"/>
    <p:sldId id="325" r:id="rId12"/>
    <p:sldId id="354" r:id="rId13"/>
    <p:sldId id="355" r:id="rId14"/>
    <p:sldId id="356" r:id="rId15"/>
    <p:sldId id="357" r:id="rId16"/>
    <p:sldId id="360" r:id="rId17"/>
    <p:sldId id="367" r:id="rId18"/>
    <p:sldId id="361" r:id="rId19"/>
    <p:sldId id="364" r:id="rId20"/>
    <p:sldId id="366" r:id="rId21"/>
    <p:sldId id="368" r:id="rId22"/>
    <p:sldId id="3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373" autoAdjust="0"/>
  </p:normalViewPr>
  <p:slideViewPr>
    <p:cSldViewPr snapToGrid="0">
      <p:cViewPr varScale="1">
        <p:scale>
          <a:sx n="64" d="100"/>
          <a:sy n="64" d="100"/>
        </p:scale>
        <p:origin x="7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07D6E-E9D2-4713-B617-DD7F48CCED79}" type="datetimeFigureOut">
              <a:rPr lang="en-NZ" smtClean="0"/>
              <a:t>9/05/2025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D844B-34F1-4472-B872-260995DC7899}" type="slidenum">
              <a:rPr lang="en-NZ" smtClean="0"/>
              <a:t>‹#›</a:t>
            </a:fld>
            <a:endParaRPr lang="en-NZ"/>
          </a:p>
        </p:txBody>
      </p:sp>
    </p:spTree>
    <p:extLst>
      <p:ext uri="{BB962C8B-B14F-4D97-AF65-F5344CB8AC3E}">
        <p14:creationId xmlns:p14="http://schemas.microsoft.com/office/powerpoint/2010/main" val="4073134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Set up your own log in and dashboard</a:t>
            </a:r>
          </a:p>
          <a:p>
            <a:r>
              <a:rPr lang="en-US"/>
              <a:t>Search for and save resources</a:t>
            </a:r>
          </a:p>
          <a:p>
            <a:r>
              <a:rPr lang="en-US"/>
              <a:t>Alumni page coming soon</a:t>
            </a:r>
            <a:endParaRPr lang="en-NZ"/>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NZ" sz="1300" b="0" i="0" u="none" strike="noStrike" kern="1200" cap="none" spc="0" normalizeH="0" baseline="0" noProof="0">
                <a:ln>
                  <a:noFill/>
                </a:ln>
                <a:solidFill>
                  <a:prstClr val="black"/>
                </a:solidFill>
                <a:effectLst/>
                <a:uLnTx/>
                <a:uFillTx/>
                <a:latin typeface="Calibri" panose="020F0502020204030204"/>
                <a:ea typeface="+mn-ea"/>
                <a:cs typeface="+mn-cs"/>
              </a:rPr>
              <a:t>June 2021</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F93D42-6B15-4BFF-B9F2-3980731E91E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91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B545-8A0E-D816-EE4E-1DF2844BD6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7748012D-ECB6-902F-8245-7C401C0376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745DB7D9-15E2-6CD7-0700-D4D4C0A2E63C}"/>
              </a:ext>
            </a:extLst>
          </p:cNvPr>
          <p:cNvSpPr>
            <a:spLocks noGrp="1"/>
          </p:cNvSpPr>
          <p:nvPr>
            <p:ph type="dt" sz="half" idx="10"/>
          </p:nvPr>
        </p:nvSpPr>
        <p:spPr/>
        <p:txBody>
          <a:bodyPr/>
          <a:lstStyle/>
          <a:p>
            <a:fld id="{B3D18F1A-C279-442F-B42A-6ACFB16B40D3}" type="datetimeFigureOut">
              <a:rPr lang="en-NZ" smtClean="0"/>
              <a:t>9/05/2025</a:t>
            </a:fld>
            <a:endParaRPr lang="en-NZ"/>
          </a:p>
        </p:txBody>
      </p:sp>
      <p:sp>
        <p:nvSpPr>
          <p:cNvPr id="5" name="Footer Placeholder 4">
            <a:extLst>
              <a:ext uri="{FF2B5EF4-FFF2-40B4-BE49-F238E27FC236}">
                <a16:creationId xmlns:a16="http://schemas.microsoft.com/office/drawing/2014/main" id="{5B4EBD5B-4BC7-B84A-E948-4ECA411C583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56DB9E7-B2E9-69A5-C498-107D6482727F}"/>
              </a:ext>
            </a:extLst>
          </p:cNvPr>
          <p:cNvSpPr>
            <a:spLocks noGrp="1"/>
          </p:cNvSpPr>
          <p:nvPr>
            <p:ph type="sldNum" sz="quarter" idx="12"/>
          </p:nvPr>
        </p:nvSpPr>
        <p:spPr/>
        <p:txBody>
          <a:bodyPr/>
          <a:lstStyle/>
          <a:p>
            <a:fld id="{AFEC9327-52A8-4E23-8739-F805D662AC60}" type="slidenum">
              <a:rPr lang="en-NZ" smtClean="0"/>
              <a:t>‹#›</a:t>
            </a:fld>
            <a:endParaRPr lang="en-NZ"/>
          </a:p>
        </p:txBody>
      </p:sp>
    </p:spTree>
    <p:extLst>
      <p:ext uri="{BB962C8B-B14F-4D97-AF65-F5344CB8AC3E}">
        <p14:creationId xmlns:p14="http://schemas.microsoft.com/office/powerpoint/2010/main" val="183306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E3BCF-9F81-D28E-803A-0BADB4531840}"/>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E213F1B-A07A-D1F9-E99D-648D604CE9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CB25A91-4D3C-A441-9E3F-E7C0804687DE}"/>
              </a:ext>
            </a:extLst>
          </p:cNvPr>
          <p:cNvSpPr>
            <a:spLocks noGrp="1"/>
          </p:cNvSpPr>
          <p:nvPr>
            <p:ph type="dt" sz="half" idx="10"/>
          </p:nvPr>
        </p:nvSpPr>
        <p:spPr/>
        <p:txBody>
          <a:bodyPr/>
          <a:lstStyle/>
          <a:p>
            <a:fld id="{B3D18F1A-C279-442F-B42A-6ACFB16B40D3}" type="datetimeFigureOut">
              <a:rPr lang="en-NZ" smtClean="0"/>
              <a:t>9/05/2025</a:t>
            </a:fld>
            <a:endParaRPr lang="en-NZ"/>
          </a:p>
        </p:txBody>
      </p:sp>
      <p:sp>
        <p:nvSpPr>
          <p:cNvPr id="5" name="Footer Placeholder 4">
            <a:extLst>
              <a:ext uri="{FF2B5EF4-FFF2-40B4-BE49-F238E27FC236}">
                <a16:creationId xmlns:a16="http://schemas.microsoft.com/office/drawing/2014/main" id="{64C9DC41-4AA1-D7FF-FD66-C09577A0CD4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4090022-1270-355F-A334-2ACFD713B444}"/>
              </a:ext>
            </a:extLst>
          </p:cNvPr>
          <p:cNvSpPr>
            <a:spLocks noGrp="1"/>
          </p:cNvSpPr>
          <p:nvPr>
            <p:ph type="sldNum" sz="quarter" idx="12"/>
          </p:nvPr>
        </p:nvSpPr>
        <p:spPr/>
        <p:txBody>
          <a:bodyPr/>
          <a:lstStyle/>
          <a:p>
            <a:fld id="{AFEC9327-52A8-4E23-8739-F805D662AC60}" type="slidenum">
              <a:rPr lang="en-NZ" smtClean="0"/>
              <a:t>‹#›</a:t>
            </a:fld>
            <a:endParaRPr lang="en-NZ"/>
          </a:p>
        </p:txBody>
      </p:sp>
    </p:spTree>
    <p:extLst>
      <p:ext uri="{BB962C8B-B14F-4D97-AF65-F5344CB8AC3E}">
        <p14:creationId xmlns:p14="http://schemas.microsoft.com/office/powerpoint/2010/main" val="422716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30A54B-9018-B692-F8D7-9C542EC72B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E54D4F0F-D5FA-6333-27C8-0E1F1084E9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633D3A2-7C80-1CE0-76CC-5A51DB5F2E65}"/>
              </a:ext>
            </a:extLst>
          </p:cNvPr>
          <p:cNvSpPr>
            <a:spLocks noGrp="1"/>
          </p:cNvSpPr>
          <p:nvPr>
            <p:ph type="dt" sz="half" idx="10"/>
          </p:nvPr>
        </p:nvSpPr>
        <p:spPr/>
        <p:txBody>
          <a:bodyPr/>
          <a:lstStyle/>
          <a:p>
            <a:fld id="{B3D18F1A-C279-442F-B42A-6ACFB16B40D3}" type="datetimeFigureOut">
              <a:rPr lang="en-NZ" smtClean="0"/>
              <a:t>9/05/2025</a:t>
            </a:fld>
            <a:endParaRPr lang="en-NZ"/>
          </a:p>
        </p:txBody>
      </p:sp>
      <p:sp>
        <p:nvSpPr>
          <p:cNvPr id="5" name="Footer Placeholder 4">
            <a:extLst>
              <a:ext uri="{FF2B5EF4-FFF2-40B4-BE49-F238E27FC236}">
                <a16:creationId xmlns:a16="http://schemas.microsoft.com/office/drawing/2014/main" id="{ACF4496C-7289-C810-8D44-DE34DCA33C4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6F1CF7D-C43F-652C-DAA7-95035EA25163}"/>
              </a:ext>
            </a:extLst>
          </p:cNvPr>
          <p:cNvSpPr>
            <a:spLocks noGrp="1"/>
          </p:cNvSpPr>
          <p:nvPr>
            <p:ph type="sldNum" sz="quarter" idx="12"/>
          </p:nvPr>
        </p:nvSpPr>
        <p:spPr/>
        <p:txBody>
          <a:bodyPr/>
          <a:lstStyle/>
          <a:p>
            <a:fld id="{AFEC9327-52A8-4E23-8739-F805D662AC60}" type="slidenum">
              <a:rPr lang="en-NZ" smtClean="0"/>
              <a:t>‹#›</a:t>
            </a:fld>
            <a:endParaRPr lang="en-NZ"/>
          </a:p>
        </p:txBody>
      </p:sp>
    </p:spTree>
    <p:extLst>
      <p:ext uri="{BB962C8B-B14F-4D97-AF65-F5344CB8AC3E}">
        <p14:creationId xmlns:p14="http://schemas.microsoft.com/office/powerpoint/2010/main" val="2177174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no bann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9" y="1"/>
            <a:ext cx="12180263" cy="6857999"/>
          </a:xfrm>
          <a:prstGeom prst="rect">
            <a:avLst/>
          </a:prstGeom>
        </p:spPr>
      </p:pic>
      <p:sp>
        <p:nvSpPr>
          <p:cNvPr id="3" name="Slide Number Placeholder 2"/>
          <p:cNvSpPr>
            <a:spLocks noGrp="1"/>
          </p:cNvSpPr>
          <p:nvPr>
            <p:ph type="sldNum" sz="quarter" idx="10"/>
          </p:nvPr>
        </p:nvSpPr>
        <p:spPr/>
        <p:txBody>
          <a:bodyPr/>
          <a:lstStyle/>
          <a:p>
            <a:fld id="{DC34C5BD-4A0A-4624-8B8F-333D9A9C9547}" type="slidenum">
              <a:rPr lang="en-GB" smtClean="0"/>
              <a:pPr/>
              <a:t>‹#›</a:t>
            </a:fld>
            <a:endParaRPr lang="en-GB"/>
          </a:p>
        </p:txBody>
      </p:sp>
      <p:sp>
        <p:nvSpPr>
          <p:cNvPr id="5" name="Title 1"/>
          <p:cNvSpPr>
            <a:spLocks noGrp="1"/>
          </p:cNvSpPr>
          <p:nvPr>
            <p:ph type="title"/>
          </p:nvPr>
        </p:nvSpPr>
        <p:spPr>
          <a:xfrm>
            <a:off x="431371" y="260648"/>
            <a:ext cx="8832981" cy="432048"/>
          </a:xfrm>
        </p:spPr>
        <p:txBody>
          <a:bodyPr>
            <a:noAutofit/>
          </a:bodyPr>
          <a:lstStyle>
            <a:lvl1pPr>
              <a:defRPr sz="3733">
                <a:solidFill>
                  <a:srgbClr val="59BD31"/>
                </a:solidFill>
              </a:defRPr>
            </a:lvl1pPr>
          </a:lstStyle>
          <a:p>
            <a:r>
              <a:rPr lang="en-US"/>
              <a:t>Click to edit Master title style</a:t>
            </a:r>
            <a:endParaRPr lang="en-GB"/>
          </a:p>
        </p:txBody>
      </p:sp>
      <p:sp>
        <p:nvSpPr>
          <p:cNvPr id="6" name="Text Placeholder 4"/>
          <p:cNvSpPr>
            <a:spLocks noGrp="1"/>
          </p:cNvSpPr>
          <p:nvPr>
            <p:ph type="body" sz="quarter" idx="13" hasCustomPrompt="1"/>
          </p:nvPr>
        </p:nvSpPr>
        <p:spPr>
          <a:xfrm>
            <a:off x="431371" y="692696"/>
            <a:ext cx="8832981" cy="432048"/>
          </a:xfrm>
        </p:spPr>
        <p:txBody>
          <a:bodyPr>
            <a:normAutofit/>
          </a:bodyPr>
          <a:lstStyle>
            <a:lvl1pPr marL="0" indent="0">
              <a:buNone/>
              <a:defRPr sz="1867">
                <a:solidFill>
                  <a:srgbClr val="59BD31"/>
                </a:solidFill>
                <a:latin typeface="+mj-lt"/>
              </a:defRPr>
            </a:lvl1pPr>
            <a:lvl2pPr marL="609585" indent="0">
              <a:buNone/>
              <a:defRPr sz="2133" b="1" baseline="0">
                <a:solidFill>
                  <a:schemeClr val="bg1"/>
                </a:solidFill>
              </a:defRPr>
            </a:lvl2pPr>
          </a:lstStyle>
          <a:p>
            <a:pPr lvl="0"/>
            <a:r>
              <a:rPr lang="en-US"/>
              <a:t>Click to add subtitle</a:t>
            </a:r>
            <a:endParaRPr lang="en-GB"/>
          </a:p>
        </p:txBody>
      </p:sp>
      <p:sp>
        <p:nvSpPr>
          <p:cNvPr id="7" name="Content Placeholder 2"/>
          <p:cNvSpPr>
            <a:spLocks noGrp="1"/>
          </p:cNvSpPr>
          <p:nvPr>
            <p:ph idx="1"/>
          </p:nvPr>
        </p:nvSpPr>
        <p:spPr>
          <a:xfrm>
            <a:off x="431371" y="1600201"/>
            <a:ext cx="10972800" cy="4525963"/>
          </a:xfrm>
        </p:spPr>
        <p:txBody>
          <a:bodyPr/>
          <a:lstStyle>
            <a:lvl1pPr marL="0" indent="0">
              <a:buFontTx/>
              <a:buNone/>
              <a:defRPr sz="3200"/>
            </a:lvl1pPr>
            <a:lvl2pPr>
              <a:defRPr sz="2667"/>
            </a:lvl2pPr>
            <a:lvl3pPr>
              <a:defRPr sz="2133"/>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93049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CF3D-BCDE-EA8F-02A9-8CEE078EAEDE}"/>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9C6BE140-3A9D-4E3F-19B6-729C69E5D2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1E1A6C2-5245-5F87-2F57-AC37DD07D8F8}"/>
              </a:ext>
            </a:extLst>
          </p:cNvPr>
          <p:cNvSpPr>
            <a:spLocks noGrp="1"/>
          </p:cNvSpPr>
          <p:nvPr>
            <p:ph type="dt" sz="half" idx="10"/>
          </p:nvPr>
        </p:nvSpPr>
        <p:spPr/>
        <p:txBody>
          <a:bodyPr/>
          <a:lstStyle/>
          <a:p>
            <a:fld id="{B3D18F1A-C279-442F-B42A-6ACFB16B40D3}" type="datetimeFigureOut">
              <a:rPr lang="en-NZ" smtClean="0"/>
              <a:t>9/05/2025</a:t>
            </a:fld>
            <a:endParaRPr lang="en-NZ"/>
          </a:p>
        </p:txBody>
      </p:sp>
      <p:sp>
        <p:nvSpPr>
          <p:cNvPr id="5" name="Footer Placeholder 4">
            <a:extLst>
              <a:ext uri="{FF2B5EF4-FFF2-40B4-BE49-F238E27FC236}">
                <a16:creationId xmlns:a16="http://schemas.microsoft.com/office/drawing/2014/main" id="{AA41597A-9E95-0232-F535-1A51AA2093B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3ACDD33-0149-6C5E-ADEE-E4EFAA5E1C20}"/>
              </a:ext>
            </a:extLst>
          </p:cNvPr>
          <p:cNvSpPr>
            <a:spLocks noGrp="1"/>
          </p:cNvSpPr>
          <p:nvPr>
            <p:ph type="sldNum" sz="quarter" idx="12"/>
          </p:nvPr>
        </p:nvSpPr>
        <p:spPr/>
        <p:txBody>
          <a:bodyPr/>
          <a:lstStyle/>
          <a:p>
            <a:fld id="{AFEC9327-52A8-4E23-8739-F805D662AC60}" type="slidenum">
              <a:rPr lang="en-NZ" smtClean="0"/>
              <a:t>‹#›</a:t>
            </a:fld>
            <a:endParaRPr lang="en-NZ"/>
          </a:p>
        </p:txBody>
      </p:sp>
    </p:spTree>
    <p:extLst>
      <p:ext uri="{BB962C8B-B14F-4D97-AF65-F5344CB8AC3E}">
        <p14:creationId xmlns:p14="http://schemas.microsoft.com/office/powerpoint/2010/main" val="258916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46622-54FD-3D23-1B94-8E96B200D6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EE57B1B1-A4FF-0A2A-EE56-01F1BE4043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4A40CF-BF4C-32A6-EC6A-AB3B1C81C17A}"/>
              </a:ext>
            </a:extLst>
          </p:cNvPr>
          <p:cNvSpPr>
            <a:spLocks noGrp="1"/>
          </p:cNvSpPr>
          <p:nvPr>
            <p:ph type="dt" sz="half" idx="10"/>
          </p:nvPr>
        </p:nvSpPr>
        <p:spPr/>
        <p:txBody>
          <a:bodyPr/>
          <a:lstStyle/>
          <a:p>
            <a:fld id="{B3D18F1A-C279-442F-B42A-6ACFB16B40D3}" type="datetimeFigureOut">
              <a:rPr lang="en-NZ" smtClean="0"/>
              <a:t>9/05/2025</a:t>
            </a:fld>
            <a:endParaRPr lang="en-NZ"/>
          </a:p>
        </p:txBody>
      </p:sp>
      <p:sp>
        <p:nvSpPr>
          <p:cNvPr id="5" name="Footer Placeholder 4">
            <a:extLst>
              <a:ext uri="{FF2B5EF4-FFF2-40B4-BE49-F238E27FC236}">
                <a16:creationId xmlns:a16="http://schemas.microsoft.com/office/drawing/2014/main" id="{F338697B-0D14-4F54-4174-BEA0E3D6823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B4E6876-28E2-7474-A5D0-1E348861BE3B}"/>
              </a:ext>
            </a:extLst>
          </p:cNvPr>
          <p:cNvSpPr>
            <a:spLocks noGrp="1"/>
          </p:cNvSpPr>
          <p:nvPr>
            <p:ph type="sldNum" sz="quarter" idx="12"/>
          </p:nvPr>
        </p:nvSpPr>
        <p:spPr/>
        <p:txBody>
          <a:bodyPr/>
          <a:lstStyle/>
          <a:p>
            <a:fld id="{AFEC9327-52A8-4E23-8739-F805D662AC60}" type="slidenum">
              <a:rPr lang="en-NZ" smtClean="0"/>
              <a:t>‹#›</a:t>
            </a:fld>
            <a:endParaRPr lang="en-NZ"/>
          </a:p>
        </p:txBody>
      </p:sp>
    </p:spTree>
    <p:extLst>
      <p:ext uri="{BB962C8B-B14F-4D97-AF65-F5344CB8AC3E}">
        <p14:creationId xmlns:p14="http://schemas.microsoft.com/office/powerpoint/2010/main" val="90302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3B93-D9CA-FEED-8711-18D27F3932D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40ACF2E-8E89-BD30-1A94-75F0316A3F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262FAA77-F078-72B4-B608-FB4B7FDF69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440A26C3-4B41-8631-C241-E457A5AB50DD}"/>
              </a:ext>
            </a:extLst>
          </p:cNvPr>
          <p:cNvSpPr>
            <a:spLocks noGrp="1"/>
          </p:cNvSpPr>
          <p:nvPr>
            <p:ph type="dt" sz="half" idx="10"/>
          </p:nvPr>
        </p:nvSpPr>
        <p:spPr/>
        <p:txBody>
          <a:bodyPr/>
          <a:lstStyle/>
          <a:p>
            <a:fld id="{B3D18F1A-C279-442F-B42A-6ACFB16B40D3}" type="datetimeFigureOut">
              <a:rPr lang="en-NZ" smtClean="0"/>
              <a:t>9/05/2025</a:t>
            </a:fld>
            <a:endParaRPr lang="en-NZ"/>
          </a:p>
        </p:txBody>
      </p:sp>
      <p:sp>
        <p:nvSpPr>
          <p:cNvPr id="6" name="Footer Placeholder 5">
            <a:extLst>
              <a:ext uri="{FF2B5EF4-FFF2-40B4-BE49-F238E27FC236}">
                <a16:creationId xmlns:a16="http://schemas.microsoft.com/office/drawing/2014/main" id="{0AB88B5F-CA15-007C-9DA4-B31E70EF790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8283F93-8BCF-9D5A-9B30-1A7C7AE3F816}"/>
              </a:ext>
            </a:extLst>
          </p:cNvPr>
          <p:cNvSpPr>
            <a:spLocks noGrp="1"/>
          </p:cNvSpPr>
          <p:nvPr>
            <p:ph type="sldNum" sz="quarter" idx="12"/>
          </p:nvPr>
        </p:nvSpPr>
        <p:spPr/>
        <p:txBody>
          <a:bodyPr/>
          <a:lstStyle/>
          <a:p>
            <a:fld id="{AFEC9327-52A8-4E23-8739-F805D662AC60}" type="slidenum">
              <a:rPr lang="en-NZ" smtClean="0"/>
              <a:t>‹#›</a:t>
            </a:fld>
            <a:endParaRPr lang="en-NZ"/>
          </a:p>
        </p:txBody>
      </p:sp>
    </p:spTree>
    <p:extLst>
      <p:ext uri="{BB962C8B-B14F-4D97-AF65-F5344CB8AC3E}">
        <p14:creationId xmlns:p14="http://schemas.microsoft.com/office/powerpoint/2010/main" val="160268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6BEE-4003-205C-9E11-2D87CDE57889}"/>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AAD5C30-B82F-1B5E-F77C-7E5A58BF20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B73C53-5259-7E57-F87B-7D94599C46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A3B19408-377F-1367-9CAB-E488B17054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BC852D-ADE2-DE70-E6CA-3DDED26301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D39B1AA2-F710-0B09-57DF-7D63CF0875D4}"/>
              </a:ext>
            </a:extLst>
          </p:cNvPr>
          <p:cNvSpPr>
            <a:spLocks noGrp="1"/>
          </p:cNvSpPr>
          <p:nvPr>
            <p:ph type="dt" sz="half" idx="10"/>
          </p:nvPr>
        </p:nvSpPr>
        <p:spPr/>
        <p:txBody>
          <a:bodyPr/>
          <a:lstStyle/>
          <a:p>
            <a:fld id="{B3D18F1A-C279-442F-B42A-6ACFB16B40D3}" type="datetimeFigureOut">
              <a:rPr lang="en-NZ" smtClean="0"/>
              <a:t>9/05/2025</a:t>
            </a:fld>
            <a:endParaRPr lang="en-NZ"/>
          </a:p>
        </p:txBody>
      </p:sp>
      <p:sp>
        <p:nvSpPr>
          <p:cNvPr id="8" name="Footer Placeholder 7">
            <a:extLst>
              <a:ext uri="{FF2B5EF4-FFF2-40B4-BE49-F238E27FC236}">
                <a16:creationId xmlns:a16="http://schemas.microsoft.com/office/drawing/2014/main" id="{E4ED64E3-F151-62A7-332A-9075CE8ECBC3}"/>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9AED374F-E4B4-626E-FF59-9E44213FD8EF}"/>
              </a:ext>
            </a:extLst>
          </p:cNvPr>
          <p:cNvSpPr>
            <a:spLocks noGrp="1"/>
          </p:cNvSpPr>
          <p:nvPr>
            <p:ph type="sldNum" sz="quarter" idx="12"/>
          </p:nvPr>
        </p:nvSpPr>
        <p:spPr/>
        <p:txBody>
          <a:bodyPr/>
          <a:lstStyle/>
          <a:p>
            <a:fld id="{AFEC9327-52A8-4E23-8739-F805D662AC60}" type="slidenum">
              <a:rPr lang="en-NZ" smtClean="0"/>
              <a:t>‹#›</a:t>
            </a:fld>
            <a:endParaRPr lang="en-NZ"/>
          </a:p>
        </p:txBody>
      </p:sp>
    </p:spTree>
    <p:extLst>
      <p:ext uri="{BB962C8B-B14F-4D97-AF65-F5344CB8AC3E}">
        <p14:creationId xmlns:p14="http://schemas.microsoft.com/office/powerpoint/2010/main" val="314566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5C4E-8BE0-FD15-6192-E34200F2B7E2}"/>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C7ACEC84-75F8-29C0-93F5-68CCD0EC3745}"/>
              </a:ext>
            </a:extLst>
          </p:cNvPr>
          <p:cNvSpPr>
            <a:spLocks noGrp="1"/>
          </p:cNvSpPr>
          <p:nvPr>
            <p:ph type="dt" sz="half" idx="10"/>
          </p:nvPr>
        </p:nvSpPr>
        <p:spPr/>
        <p:txBody>
          <a:bodyPr/>
          <a:lstStyle/>
          <a:p>
            <a:fld id="{B3D18F1A-C279-442F-B42A-6ACFB16B40D3}" type="datetimeFigureOut">
              <a:rPr lang="en-NZ" smtClean="0"/>
              <a:t>9/05/2025</a:t>
            </a:fld>
            <a:endParaRPr lang="en-NZ"/>
          </a:p>
        </p:txBody>
      </p:sp>
      <p:sp>
        <p:nvSpPr>
          <p:cNvPr id="4" name="Footer Placeholder 3">
            <a:extLst>
              <a:ext uri="{FF2B5EF4-FFF2-40B4-BE49-F238E27FC236}">
                <a16:creationId xmlns:a16="http://schemas.microsoft.com/office/drawing/2014/main" id="{766DBC7B-4E53-7FB2-F13F-3E4E3C140FBD}"/>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5D08127C-0F5E-23B5-29DD-812BDA852660}"/>
              </a:ext>
            </a:extLst>
          </p:cNvPr>
          <p:cNvSpPr>
            <a:spLocks noGrp="1"/>
          </p:cNvSpPr>
          <p:nvPr>
            <p:ph type="sldNum" sz="quarter" idx="12"/>
          </p:nvPr>
        </p:nvSpPr>
        <p:spPr/>
        <p:txBody>
          <a:bodyPr/>
          <a:lstStyle/>
          <a:p>
            <a:fld id="{AFEC9327-52A8-4E23-8739-F805D662AC60}" type="slidenum">
              <a:rPr lang="en-NZ" smtClean="0"/>
              <a:t>‹#›</a:t>
            </a:fld>
            <a:endParaRPr lang="en-NZ"/>
          </a:p>
        </p:txBody>
      </p:sp>
    </p:spTree>
    <p:extLst>
      <p:ext uri="{BB962C8B-B14F-4D97-AF65-F5344CB8AC3E}">
        <p14:creationId xmlns:p14="http://schemas.microsoft.com/office/powerpoint/2010/main" val="1050874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62A7FE-04DC-BBAF-5D50-3A6136A85283}"/>
              </a:ext>
            </a:extLst>
          </p:cNvPr>
          <p:cNvSpPr>
            <a:spLocks noGrp="1"/>
          </p:cNvSpPr>
          <p:nvPr>
            <p:ph type="dt" sz="half" idx="10"/>
          </p:nvPr>
        </p:nvSpPr>
        <p:spPr/>
        <p:txBody>
          <a:bodyPr/>
          <a:lstStyle/>
          <a:p>
            <a:fld id="{B3D18F1A-C279-442F-B42A-6ACFB16B40D3}" type="datetimeFigureOut">
              <a:rPr lang="en-NZ" smtClean="0"/>
              <a:t>9/05/2025</a:t>
            </a:fld>
            <a:endParaRPr lang="en-NZ"/>
          </a:p>
        </p:txBody>
      </p:sp>
      <p:sp>
        <p:nvSpPr>
          <p:cNvPr id="3" name="Footer Placeholder 2">
            <a:extLst>
              <a:ext uri="{FF2B5EF4-FFF2-40B4-BE49-F238E27FC236}">
                <a16:creationId xmlns:a16="http://schemas.microsoft.com/office/drawing/2014/main" id="{EA95B05E-3016-089E-162E-B8DC2C2C73F2}"/>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5EBDE402-FC62-DFCE-7B4D-9D51E31DEB76}"/>
              </a:ext>
            </a:extLst>
          </p:cNvPr>
          <p:cNvSpPr>
            <a:spLocks noGrp="1"/>
          </p:cNvSpPr>
          <p:nvPr>
            <p:ph type="sldNum" sz="quarter" idx="12"/>
          </p:nvPr>
        </p:nvSpPr>
        <p:spPr/>
        <p:txBody>
          <a:bodyPr/>
          <a:lstStyle/>
          <a:p>
            <a:fld id="{AFEC9327-52A8-4E23-8739-F805D662AC60}" type="slidenum">
              <a:rPr lang="en-NZ" smtClean="0"/>
              <a:t>‹#›</a:t>
            </a:fld>
            <a:endParaRPr lang="en-NZ"/>
          </a:p>
        </p:txBody>
      </p:sp>
    </p:spTree>
    <p:extLst>
      <p:ext uri="{BB962C8B-B14F-4D97-AF65-F5344CB8AC3E}">
        <p14:creationId xmlns:p14="http://schemas.microsoft.com/office/powerpoint/2010/main" val="301106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6EA45-D417-3FF1-1EDC-FD8F3E34A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2FB117C4-1ECC-3267-313F-86B4D2709E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0E4BAAE0-240E-4B2F-E945-00F0C2C05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7C29B1-C9AD-44DD-CA94-A40F07AA1623}"/>
              </a:ext>
            </a:extLst>
          </p:cNvPr>
          <p:cNvSpPr>
            <a:spLocks noGrp="1"/>
          </p:cNvSpPr>
          <p:nvPr>
            <p:ph type="dt" sz="half" idx="10"/>
          </p:nvPr>
        </p:nvSpPr>
        <p:spPr/>
        <p:txBody>
          <a:bodyPr/>
          <a:lstStyle/>
          <a:p>
            <a:fld id="{B3D18F1A-C279-442F-B42A-6ACFB16B40D3}" type="datetimeFigureOut">
              <a:rPr lang="en-NZ" smtClean="0"/>
              <a:t>9/05/2025</a:t>
            </a:fld>
            <a:endParaRPr lang="en-NZ"/>
          </a:p>
        </p:txBody>
      </p:sp>
      <p:sp>
        <p:nvSpPr>
          <p:cNvPr id="6" name="Footer Placeholder 5">
            <a:extLst>
              <a:ext uri="{FF2B5EF4-FFF2-40B4-BE49-F238E27FC236}">
                <a16:creationId xmlns:a16="http://schemas.microsoft.com/office/drawing/2014/main" id="{57EA447D-3310-F99D-3369-F99D421BBAE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BE1E091-D2C4-BD23-3A38-5DEBD67B1FA0}"/>
              </a:ext>
            </a:extLst>
          </p:cNvPr>
          <p:cNvSpPr>
            <a:spLocks noGrp="1"/>
          </p:cNvSpPr>
          <p:nvPr>
            <p:ph type="sldNum" sz="quarter" idx="12"/>
          </p:nvPr>
        </p:nvSpPr>
        <p:spPr/>
        <p:txBody>
          <a:bodyPr/>
          <a:lstStyle/>
          <a:p>
            <a:fld id="{AFEC9327-52A8-4E23-8739-F805D662AC60}" type="slidenum">
              <a:rPr lang="en-NZ" smtClean="0"/>
              <a:t>‹#›</a:t>
            </a:fld>
            <a:endParaRPr lang="en-NZ"/>
          </a:p>
        </p:txBody>
      </p:sp>
    </p:spTree>
    <p:extLst>
      <p:ext uri="{BB962C8B-B14F-4D97-AF65-F5344CB8AC3E}">
        <p14:creationId xmlns:p14="http://schemas.microsoft.com/office/powerpoint/2010/main" val="2346229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F2D4-41E3-31A5-654C-51B60A747E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897E7C91-BB5B-11BC-FF00-2B3C0BF0C7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511E3677-92E8-0507-05B7-EF0A26D38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53ED0A-98FE-BC13-F3BE-EFEA052E03BB}"/>
              </a:ext>
            </a:extLst>
          </p:cNvPr>
          <p:cNvSpPr>
            <a:spLocks noGrp="1"/>
          </p:cNvSpPr>
          <p:nvPr>
            <p:ph type="dt" sz="half" idx="10"/>
          </p:nvPr>
        </p:nvSpPr>
        <p:spPr/>
        <p:txBody>
          <a:bodyPr/>
          <a:lstStyle/>
          <a:p>
            <a:fld id="{B3D18F1A-C279-442F-B42A-6ACFB16B40D3}" type="datetimeFigureOut">
              <a:rPr lang="en-NZ" smtClean="0"/>
              <a:t>9/05/2025</a:t>
            </a:fld>
            <a:endParaRPr lang="en-NZ"/>
          </a:p>
        </p:txBody>
      </p:sp>
      <p:sp>
        <p:nvSpPr>
          <p:cNvPr id="6" name="Footer Placeholder 5">
            <a:extLst>
              <a:ext uri="{FF2B5EF4-FFF2-40B4-BE49-F238E27FC236}">
                <a16:creationId xmlns:a16="http://schemas.microsoft.com/office/drawing/2014/main" id="{4FF7C860-FE83-C263-3DF0-F219002D76E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3A25FB8-D8BC-ED9E-0A2D-906A2A1A38E7}"/>
              </a:ext>
            </a:extLst>
          </p:cNvPr>
          <p:cNvSpPr>
            <a:spLocks noGrp="1"/>
          </p:cNvSpPr>
          <p:nvPr>
            <p:ph type="sldNum" sz="quarter" idx="12"/>
          </p:nvPr>
        </p:nvSpPr>
        <p:spPr/>
        <p:txBody>
          <a:bodyPr/>
          <a:lstStyle/>
          <a:p>
            <a:fld id="{AFEC9327-52A8-4E23-8739-F805D662AC60}" type="slidenum">
              <a:rPr lang="en-NZ" smtClean="0"/>
              <a:t>‹#›</a:t>
            </a:fld>
            <a:endParaRPr lang="en-NZ"/>
          </a:p>
        </p:txBody>
      </p:sp>
    </p:spTree>
    <p:extLst>
      <p:ext uri="{BB962C8B-B14F-4D97-AF65-F5344CB8AC3E}">
        <p14:creationId xmlns:p14="http://schemas.microsoft.com/office/powerpoint/2010/main" val="223480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D350C7-594B-ACBA-1D13-226EC71C9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E4B0DB3-9D1B-0349-7F8A-7A33C5266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E34A333-CB23-A310-3CCA-190BAD13DC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D18F1A-C279-442F-B42A-6ACFB16B40D3}" type="datetimeFigureOut">
              <a:rPr lang="en-NZ" smtClean="0"/>
              <a:t>9/05/2025</a:t>
            </a:fld>
            <a:endParaRPr lang="en-NZ"/>
          </a:p>
        </p:txBody>
      </p:sp>
      <p:sp>
        <p:nvSpPr>
          <p:cNvPr id="5" name="Footer Placeholder 4">
            <a:extLst>
              <a:ext uri="{FF2B5EF4-FFF2-40B4-BE49-F238E27FC236}">
                <a16:creationId xmlns:a16="http://schemas.microsoft.com/office/drawing/2014/main" id="{DAA20CD4-0823-E21C-5D15-7CD4D163F3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78C99670-236C-D8B4-4504-16E48F5B39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EC9327-52A8-4E23-8739-F805D662AC60}" type="slidenum">
              <a:rPr lang="en-NZ" smtClean="0"/>
              <a:t>‹#›</a:t>
            </a:fld>
            <a:endParaRPr lang="en-NZ"/>
          </a:p>
        </p:txBody>
      </p:sp>
    </p:spTree>
    <p:extLst>
      <p:ext uri="{BB962C8B-B14F-4D97-AF65-F5344CB8AC3E}">
        <p14:creationId xmlns:p14="http://schemas.microsoft.com/office/powerpoint/2010/main" val="1918175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www.knowledgehub.co.n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beeflambnz.com/about/your-levy-organisation/current-strategies/our-strategy"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www.knowledgehub.co.nz/"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A79EC7-089C-783E-AA38-2AFD60AF9D07}"/>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BFBAB1-AA0C-39D4-D96E-BF7CE414C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1D90CF-C592-4799-8A13-401D2BEF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C942EA-659F-E066-1E25-1A7F1FFFF559}"/>
              </a:ext>
            </a:extLst>
          </p:cNvPr>
          <p:cNvSpPr txBox="1"/>
          <p:nvPr/>
        </p:nvSpPr>
        <p:spPr>
          <a:xfrm>
            <a:off x="-1220" y="3473895"/>
            <a:ext cx="12192305" cy="1094262"/>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600" b="1" kern="1200" dirty="0">
                <a:solidFill>
                  <a:schemeClr val="tx2"/>
                </a:solidFill>
                <a:latin typeface="+mj-lt"/>
                <a:ea typeface="+mj-ea"/>
                <a:cs typeface="+mj-cs"/>
              </a:rPr>
              <a:t>BEEF + LAMB NEW ZEALAND </a:t>
            </a:r>
          </a:p>
          <a:p>
            <a:pPr algn="ctr">
              <a:lnSpc>
                <a:spcPct val="90000"/>
              </a:lnSpc>
              <a:spcBef>
                <a:spcPct val="0"/>
              </a:spcBef>
              <a:spcAft>
                <a:spcPts val="600"/>
              </a:spcAft>
            </a:pPr>
            <a:r>
              <a:rPr lang="en-US" sz="3600" b="1" kern="1200" dirty="0">
                <a:solidFill>
                  <a:schemeClr val="tx2"/>
                </a:solidFill>
                <a:latin typeface="+mj-lt"/>
                <a:ea typeface="+mj-ea"/>
                <a:cs typeface="+mj-cs"/>
              </a:rPr>
              <a:t>GENERATION NEXT PROGRAMME </a:t>
            </a:r>
          </a:p>
          <a:p>
            <a:pPr algn="ctr">
              <a:lnSpc>
                <a:spcPct val="90000"/>
              </a:lnSpc>
              <a:spcBef>
                <a:spcPct val="0"/>
              </a:spcBef>
              <a:spcAft>
                <a:spcPts val="600"/>
              </a:spcAft>
            </a:pPr>
            <a:r>
              <a:rPr lang="en-US" sz="3600" b="1" kern="1200" dirty="0">
                <a:solidFill>
                  <a:schemeClr val="tx2"/>
                </a:solidFill>
                <a:latin typeface="+mj-lt"/>
                <a:ea typeface="+mj-ea"/>
                <a:cs typeface="+mj-cs"/>
              </a:rPr>
              <a:t>INTRODUCTION </a:t>
            </a:r>
          </a:p>
        </p:txBody>
      </p:sp>
      <p:pic>
        <p:nvPicPr>
          <p:cNvPr id="3" name="Picture 2" descr="A logo with white letters and a blue background&#10;&#10;Description automatically generated">
            <a:extLst>
              <a:ext uri="{FF2B5EF4-FFF2-40B4-BE49-F238E27FC236}">
                <a16:creationId xmlns:a16="http://schemas.microsoft.com/office/drawing/2014/main" id="{E8CF736A-1DC8-42EB-B692-9CA99B30C5CE}"/>
              </a:ext>
            </a:extLst>
          </p:cNvPr>
          <p:cNvPicPr>
            <a:picLocks noChangeAspect="1"/>
          </p:cNvPicPr>
          <p:nvPr/>
        </p:nvPicPr>
        <p:blipFill>
          <a:blip r:embed="rId2">
            <a:extLst>
              <a:ext uri="{28A0092B-C50C-407E-A947-70E740481C1C}">
                <a14:useLocalDpi xmlns:a14="http://schemas.microsoft.com/office/drawing/2010/main" val="0"/>
              </a:ext>
            </a:extLst>
          </a:blip>
          <a:srcRect t="19698" b="5277"/>
          <a:stretch/>
        </p:blipFill>
        <p:spPr>
          <a:xfrm>
            <a:off x="332000" y="379720"/>
            <a:ext cx="11525864" cy="1815943"/>
          </a:xfrm>
          <a:prstGeom prst="rect">
            <a:avLst/>
          </a:prstGeom>
        </p:spPr>
      </p:pic>
      <p:grpSp>
        <p:nvGrpSpPr>
          <p:cNvPr id="16" name="Group 15">
            <a:extLst>
              <a:ext uri="{FF2B5EF4-FFF2-40B4-BE49-F238E27FC236}">
                <a16:creationId xmlns:a16="http://schemas.microsoft.com/office/drawing/2014/main" id="{98A29F35-A31D-4D3B-4D3F-AF6BEA37D3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7" name="Freeform: Shape 16">
              <a:extLst>
                <a:ext uri="{FF2B5EF4-FFF2-40B4-BE49-F238E27FC236}">
                  <a16:creationId xmlns:a16="http://schemas.microsoft.com/office/drawing/2014/main" id="{AA2CFA6C-3AC5-03BD-7BB5-63DE5F62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FA1C5E4-56F8-D241-D8BD-C2CB33908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AF8201-6A26-AC6C-BFBF-BF982BCE1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A11752E8-5651-C541-C36D-D52C90122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E02358F6-D108-20F3-0C9B-7F892299EBA0}"/>
              </a:ext>
            </a:extLst>
          </p:cNvPr>
          <p:cNvPicPr>
            <a:picLocks noChangeAspect="1"/>
          </p:cNvPicPr>
          <p:nvPr/>
        </p:nvPicPr>
        <p:blipFill>
          <a:blip r:embed="rId3">
            <a:extLst>
              <a:ext uri="{28A0092B-C50C-407E-A947-70E740481C1C}">
                <a14:useLocalDpi xmlns:a14="http://schemas.microsoft.com/office/drawing/2010/main" val="0"/>
              </a:ext>
            </a:extLst>
          </a:blip>
          <a:srcRect l="-58" t="8176" r="58" b="29366"/>
          <a:stretch/>
        </p:blipFill>
        <p:spPr>
          <a:xfrm>
            <a:off x="0" y="6270696"/>
            <a:ext cx="12192000" cy="601784"/>
          </a:xfrm>
          <a:prstGeom prst="rect">
            <a:avLst/>
          </a:prstGeom>
        </p:spPr>
      </p:pic>
      <p:grpSp>
        <p:nvGrpSpPr>
          <p:cNvPr id="22" name="Group 21">
            <a:extLst>
              <a:ext uri="{FF2B5EF4-FFF2-40B4-BE49-F238E27FC236}">
                <a16:creationId xmlns:a16="http://schemas.microsoft.com/office/drawing/2014/main" id="{E01E261E-FFCD-5A62-1A11-557907F8FF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3" name="Freeform: Shape 22">
              <a:extLst>
                <a:ext uri="{FF2B5EF4-FFF2-40B4-BE49-F238E27FC236}">
                  <a16:creationId xmlns:a16="http://schemas.microsoft.com/office/drawing/2014/main" id="{B0855A01-B2DD-A956-FAFB-2AC7AE3DE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DDCA7B9-5BD9-D390-B579-021FA87CE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F89EF6E6-4B01-11CF-E8CE-3B0750B7B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E12BC6B4-4D17-BAC4-2183-0D423BE74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54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76F4BD-D1C3-DB94-6CEF-9A10A2CF9F53}"/>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49EE659-1A63-8A94-9DBB-73A8AC609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796FD0E-C320-99E2-C532-79FE5B52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4846153-A7FF-8F41-3320-2E26BEA14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7" name="Freeform: Shape 16">
              <a:extLst>
                <a:ext uri="{FF2B5EF4-FFF2-40B4-BE49-F238E27FC236}">
                  <a16:creationId xmlns:a16="http://schemas.microsoft.com/office/drawing/2014/main" id="{98BB8316-E903-7951-D959-1F5F12C62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5FF119-1D4B-9711-7074-C4A2A0DB8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062ADDF-36AD-BD36-1A34-889FD4295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AFB2C7C7-B193-0699-B6AF-759040D86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BCB1E536-C13D-B0A6-BB8E-87163CB96413}"/>
              </a:ext>
            </a:extLst>
          </p:cNvPr>
          <p:cNvPicPr>
            <a:picLocks noChangeAspect="1"/>
          </p:cNvPicPr>
          <p:nvPr/>
        </p:nvPicPr>
        <p:blipFill>
          <a:blip r:embed="rId2">
            <a:extLst>
              <a:ext uri="{28A0092B-C50C-407E-A947-70E740481C1C}">
                <a14:useLocalDpi xmlns:a14="http://schemas.microsoft.com/office/drawing/2010/main" val="0"/>
              </a:ext>
            </a:extLst>
          </a:blip>
          <a:srcRect l="-58" t="8176" r="58" b="29366"/>
          <a:stretch/>
        </p:blipFill>
        <p:spPr>
          <a:xfrm>
            <a:off x="0" y="6270696"/>
            <a:ext cx="12192000" cy="601784"/>
          </a:xfrm>
          <a:prstGeom prst="rect">
            <a:avLst/>
          </a:prstGeom>
        </p:spPr>
      </p:pic>
      <p:grpSp>
        <p:nvGrpSpPr>
          <p:cNvPr id="22" name="Group 21">
            <a:extLst>
              <a:ext uri="{FF2B5EF4-FFF2-40B4-BE49-F238E27FC236}">
                <a16:creationId xmlns:a16="http://schemas.microsoft.com/office/drawing/2014/main" id="{9DED6F8D-6BB4-1B08-66F8-85D239B7E3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3" name="Freeform: Shape 22">
              <a:extLst>
                <a:ext uri="{FF2B5EF4-FFF2-40B4-BE49-F238E27FC236}">
                  <a16:creationId xmlns:a16="http://schemas.microsoft.com/office/drawing/2014/main" id="{B7F61276-62F0-15E7-1039-4DDA131E4C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395CFDB-F89F-4158-7897-63D6887EE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F32A292C-1F73-8B9D-6C5C-D9F34A7F0A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6E17182-3D3C-D8FB-7681-855C2AB44D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2">
            <a:extLst>
              <a:ext uri="{FF2B5EF4-FFF2-40B4-BE49-F238E27FC236}">
                <a16:creationId xmlns:a16="http://schemas.microsoft.com/office/drawing/2014/main" id="{3019520C-4D92-0EBC-CFDF-5966C300571E}"/>
              </a:ext>
            </a:extLst>
          </p:cNvPr>
          <p:cNvSpPr txBox="1">
            <a:spLocks/>
          </p:cNvSpPr>
          <p:nvPr/>
        </p:nvSpPr>
        <p:spPr>
          <a:xfrm>
            <a:off x="683710" y="1525743"/>
            <a:ext cx="4790913" cy="4497363"/>
          </a:xfrm>
          <a:prstGeom prst="rect">
            <a:avLst/>
          </a:prstGeom>
          <a:ln>
            <a:solidFill>
              <a:srgbClr val="92D050"/>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67"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2400" b="1" i="0" u="none" strike="noStrike" kern="1200" cap="none" spc="0" normalizeH="0" baseline="0" noProof="0" dirty="0">
                <a:ln>
                  <a:noFill/>
                </a:ln>
                <a:solidFill>
                  <a:prstClr val="black"/>
                </a:solidFill>
                <a:effectLst/>
                <a:uLnTx/>
                <a:uFillTx/>
                <a:latin typeface="Calibri" panose="020F0502020204030204"/>
                <a:ea typeface="+mn-ea"/>
                <a:cs typeface="+mn-cs"/>
              </a:rPr>
              <a:t>Pest Alerts: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Calibri" panose="020F0502020204030204"/>
                <a:ea typeface="+mn-ea"/>
                <a:cs typeface="+mn-cs"/>
              </a:rPr>
              <a:t>Get region-specific texts straight to your mobile phone.</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Calibri" panose="020F0502020204030204"/>
                <a:ea typeface="+mn-ea"/>
                <a:cs typeface="+mn-cs"/>
              </a:rPr>
              <a:t>We'll alert you to weeds and pests that affect pastures and feed crops, and give you tips for managing them.</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Calibri" panose="020F0502020204030204"/>
                <a:ea typeface="+mn-ea"/>
                <a:cs typeface="+mn-cs"/>
              </a:rPr>
              <a:t>Register now for...</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Calibri" panose="020F0502020204030204"/>
                <a:ea typeface="+mn-ea"/>
                <a:cs typeface="+mn-cs"/>
              </a:rPr>
              <a:t>free local alerts suitable for all farm types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Calibri" panose="020F0502020204030204"/>
                <a:ea typeface="+mn-ea"/>
                <a:cs typeface="+mn-cs"/>
              </a:rPr>
              <a:t>when to monitor</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Calibri" panose="020F0502020204030204"/>
                <a:ea typeface="+mn-ea"/>
                <a:cs typeface="+mn-cs"/>
              </a:rPr>
              <a:t>how to treat or prevent</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Calibri" panose="020F0502020204030204"/>
                <a:ea typeface="+mn-ea"/>
                <a:cs typeface="+mn-cs"/>
              </a:rPr>
              <a:t>access to more detailed information and support</a:t>
            </a:r>
          </a:p>
        </p:txBody>
      </p:sp>
      <p:sp>
        <p:nvSpPr>
          <p:cNvPr id="4" name="Rectangle 3">
            <a:extLst>
              <a:ext uri="{FF2B5EF4-FFF2-40B4-BE49-F238E27FC236}">
                <a16:creationId xmlns:a16="http://schemas.microsoft.com/office/drawing/2014/main" id="{286AE387-16C4-3261-2AE5-30E7EFE584E4}"/>
              </a:ext>
            </a:extLst>
          </p:cNvPr>
          <p:cNvSpPr/>
          <p:nvPr/>
        </p:nvSpPr>
        <p:spPr>
          <a:xfrm>
            <a:off x="5772731" y="2514453"/>
            <a:ext cx="5594888" cy="3508653"/>
          </a:xfrm>
          <a:prstGeom prst="rect">
            <a:avLst/>
          </a:prstGeom>
          <a:ln>
            <a:solidFill>
              <a:srgbClr val="92D05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prstClr val="black"/>
                </a:solidFill>
                <a:effectLst/>
                <a:uLnTx/>
                <a:uFillTx/>
                <a:latin typeface="Calibri" panose="020F0502020204030204"/>
                <a:ea typeface="+mn-ea"/>
                <a:cs typeface="+mn-cs"/>
              </a:rPr>
              <a:t>Lucerne Texts: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Calibri" panose="020F0502020204030204"/>
                <a:ea typeface="+mn-ea"/>
                <a:cs typeface="+mn-cs"/>
              </a:rPr>
              <a:t>Get lucerne management texts straight to your mobile phone.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Calibri" panose="020F0502020204030204"/>
                <a:ea typeface="+mn-ea"/>
                <a:cs typeface="+mn-cs"/>
              </a:rPr>
              <a:t>Register now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Calibri" panose="020F0502020204030204"/>
                <a:ea typeface="+mn-ea"/>
                <a:cs typeface="+mn-cs"/>
              </a:rPr>
              <a:t>free region-specific information and support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Calibri" panose="020F0502020204030204"/>
                <a:ea typeface="+mn-ea"/>
                <a:cs typeface="+mn-cs"/>
              </a:rPr>
              <a:t>real-time updates to help you get the best out of drought-tolerant lucerne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Calibri" panose="020F0502020204030204"/>
                <a:ea typeface="+mn-ea"/>
                <a:cs typeface="+mn-cs"/>
              </a:rPr>
              <a:t>a direct line to forage information from Professor Derrick Moot, a specialist in lucerne management at Lincoln University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54A9127-B381-F3DF-6195-D124C6513669}"/>
              </a:ext>
            </a:extLst>
          </p:cNvPr>
          <p:cNvSpPr txBox="1"/>
          <p:nvPr/>
        </p:nvSpPr>
        <p:spPr>
          <a:xfrm>
            <a:off x="683710" y="421939"/>
            <a:ext cx="6097904" cy="584775"/>
          </a:xfrm>
          <a:prstGeom prst="rect">
            <a:avLst/>
          </a:prstGeom>
          <a:noFill/>
        </p:spPr>
        <p:txBody>
          <a:bodyPr wrap="square">
            <a:spAutoFit/>
          </a:bodyPr>
          <a:lstStyle/>
          <a:p>
            <a:r>
              <a:rPr lang="en-US" sz="3200" b="1" dirty="0"/>
              <a:t>Alerts to your phone </a:t>
            </a:r>
            <a:endParaRPr lang="en-NZ" sz="3200" b="1" dirty="0"/>
          </a:p>
        </p:txBody>
      </p:sp>
      <p:sp>
        <p:nvSpPr>
          <p:cNvPr id="9" name="Text Placeholder 2">
            <a:extLst>
              <a:ext uri="{FF2B5EF4-FFF2-40B4-BE49-F238E27FC236}">
                <a16:creationId xmlns:a16="http://schemas.microsoft.com/office/drawing/2014/main" id="{CDF86B33-9EFF-DD15-E184-7EC51C8858B6}"/>
              </a:ext>
            </a:extLst>
          </p:cNvPr>
          <p:cNvSpPr txBox="1">
            <a:spLocks/>
          </p:cNvSpPr>
          <p:nvPr/>
        </p:nvSpPr>
        <p:spPr>
          <a:xfrm>
            <a:off x="683710" y="951580"/>
            <a:ext cx="8832981" cy="4320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Regional Focus </a:t>
            </a:r>
            <a:endParaRPr lang="en-NZ" dirty="0"/>
          </a:p>
        </p:txBody>
      </p:sp>
    </p:spTree>
    <p:extLst>
      <p:ext uri="{BB962C8B-B14F-4D97-AF65-F5344CB8AC3E}">
        <p14:creationId xmlns:p14="http://schemas.microsoft.com/office/powerpoint/2010/main" val="2129770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FD7D5B-2474-7E1E-E5AE-CB3979F4EA2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430794-B27F-6542-0438-AC91112EE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81E88E-BC7E-632F-DCE9-58C48295F6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2310767-921C-5CAF-2872-B8B13AECBE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7" name="Freeform: Shape 16">
              <a:extLst>
                <a:ext uri="{FF2B5EF4-FFF2-40B4-BE49-F238E27FC236}">
                  <a16:creationId xmlns:a16="http://schemas.microsoft.com/office/drawing/2014/main" id="{7DE4590E-E3F6-1E29-97CE-5F1A674F7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C3D562E-4C7F-F549-CAE2-7838F6939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32CEA90-0EC3-8A4B-99DE-A704328655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7E0F81A3-FEB1-616F-1809-2114A2A2D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2F8DB1A8-2608-B94A-C038-965F5C355810}"/>
              </a:ext>
            </a:extLst>
          </p:cNvPr>
          <p:cNvPicPr>
            <a:picLocks noChangeAspect="1"/>
          </p:cNvPicPr>
          <p:nvPr/>
        </p:nvPicPr>
        <p:blipFill>
          <a:blip r:embed="rId2">
            <a:extLst>
              <a:ext uri="{28A0092B-C50C-407E-A947-70E740481C1C}">
                <a14:useLocalDpi xmlns:a14="http://schemas.microsoft.com/office/drawing/2010/main" val="0"/>
              </a:ext>
            </a:extLst>
          </a:blip>
          <a:srcRect l="-58" t="8176" r="58" b="29366"/>
          <a:stretch/>
        </p:blipFill>
        <p:spPr>
          <a:xfrm>
            <a:off x="0" y="6270696"/>
            <a:ext cx="12192000" cy="601784"/>
          </a:xfrm>
          <a:prstGeom prst="rect">
            <a:avLst/>
          </a:prstGeom>
        </p:spPr>
      </p:pic>
      <p:grpSp>
        <p:nvGrpSpPr>
          <p:cNvPr id="22" name="Group 21">
            <a:extLst>
              <a:ext uri="{FF2B5EF4-FFF2-40B4-BE49-F238E27FC236}">
                <a16:creationId xmlns:a16="http://schemas.microsoft.com/office/drawing/2014/main" id="{453E24C4-2316-066E-4A03-D861E86D8D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3" name="Freeform: Shape 22">
              <a:extLst>
                <a:ext uri="{FF2B5EF4-FFF2-40B4-BE49-F238E27FC236}">
                  <a16:creationId xmlns:a16="http://schemas.microsoft.com/office/drawing/2014/main" id="{7E847393-9662-5B5C-927B-5375C8AB7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568BEF5-1CCA-E771-DF12-54B058570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E8E35B2-3537-C8B7-74A4-6F7A19C5B8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43C154BA-B928-B6D0-85FA-346FDBEF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1">
            <a:extLst>
              <a:ext uri="{FF2B5EF4-FFF2-40B4-BE49-F238E27FC236}">
                <a16:creationId xmlns:a16="http://schemas.microsoft.com/office/drawing/2014/main" id="{2598AD92-BC19-6845-3940-82E5B55AA853}"/>
              </a:ext>
            </a:extLst>
          </p:cNvPr>
          <p:cNvSpPr txBox="1">
            <a:spLocks/>
          </p:cNvSpPr>
          <p:nvPr/>
        </p:nvSpPr>
        <p:spPr>
          <a:xfrm>
            <a:off x="812126" y="1803088"/>
            <a:ext cx="9628847" cy="4320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700" dirty="0">
                <a:solidFill>
                  <a:srgbClr val="70AD47"/>
                </a:solidFill>
                <a:cs typeface="Calibri Light"/>
              </a:rPr>
              <a:t>Keep your subscription </a:t>
            </a:r>
          </a:p>
          <a:p>
            <a:r>
              <a:rPr lang="en-US" sz="3700" dirty="0">
                <a:solidFill>
                  <a:srgbClr val="70AD47"/>
                </a:solidFill>
                <a:cs typeface="Calibri Light"/>
              </a:rPr>
              <a:t>preferences up to date</a:t>
            </a:r>
            <a:endParaRPr lang="en-US" dirty="0">
              <a:solidFill>
                <a:srgbClr val="70AD47"/>
              </a:solidFill>
              <a:cs typeface="Calibri Light" panose="020F0302020204030204"/>
            </a:endParaRPr>
          </a:p>
        </p:txBody>
      </p:sp>
      <p:sp>
        <p:nvSpPr>
          <p:cNvPr id="5" name="Content Placeholder 3">
            <a:extLst>
              <a:ext uri="{FF2B5EF4-FFF2-40B4-BE49-F238E27FC236}">
                <a16:creationId xmlns:a16="http://schemas.microsoft.com/office/drawing/2014/main" id="{C4CFD9FC-8C67-1B11-463E-0B46EDEEBD2B}"/>
              </a:ext>
            </a:extLst>
          </p:cNvPr>
          <p:cNvSpPr txBox="1">
            <a:spLocks/>
          </p:cNvSpPr>
          <p:nvPr/>
        </p:nvSpPr>
        <p:spPr>
          <a:xfrm>
            <a:off x="812126" y="3181730"/>
            <a:ext cx="5576183" cy="228229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cs typeface="Calibri"/>
              </a:rPr>
              <a:t>&gt; B+LNZ Dashboard </a:t>
            </a:r>
          </a:p>
          <a:p>
            <a:pPr marL="0" indent="0">
              <a:buNone/>
            </a:pPr>
            <a:r>
              <a:rPr lang="en-US" sz="2400" dirty="0">
                <a:cs typeface="Calibri"/>
              </a:rPr>
              <a:t>  &gt; Account</a:t>
            </a:r>
            <a:r>
              <a:rPr lang="en-US" sz="2400" dirty="0">
                <a:ea typeface="+mn-lt"/>
                <a:cs typeface="+mn-lt"/>
              </a:rPr>
              <a:t> Settings </a:t>
            </a:r>
          </a:p>
          <a:p>
            <a:pPr marL="0" indent="0">
              <a:buNone/>
            </a:pPr>
            <a:r>
              <a:rPr lang="en-US" sz="2400" dirty="0">
                <a:ea typeface="+mn-lt"/>
                <a:cs typeface="+mn-lt"/>
              </a:rPr>
              <a:t>       </a:t>
            </a:r>
            <a:r>
              <a:rPr lang="en-US" sz="2000" dirty="0">
                <a:ea typeface="+mn-lt"/>
                <a:cs typeface="+mn-lt"/>
              </a:rPr>
              <a:t>&gt;</a:t>
            </a:r>
            <a:r>
              <a:rPr lang="en-US" sz="2400" dirty="0">
                <a:ea typeface="+mn-lt"/>
                <a:cs typeface="+mn-lt"/>
              </a:rPr>
              <a:t> Update your subscriptions</a:t>
            </a:r>
            <a:endParaRPr lang="en-US" sz="2400" dirty="0">
              <a:cs typeface="Calibri" panose="020F0502020204030204"/>
            </a:endParaRPr>
          </a:p>
          <a:p>
            <a:endParaRPr lang="en-US" sz="2400" dirty="0">
              <a:cs typeface="Calibri" panose="020F0502020204030204"/>
            </a:endParaRPr>
          </a:p>
        </p:txBody>
      </p:sp>
      <p:pic>
        <p:nvPicPr>
          <p:cNvPr id="8" name="Picture 5" descr="Graphical user interface, text, application, email&#10;&#10;Description automatically generated">
            <a:extLst>
              <a:ext uri="{FF2B5EF4-FFF2-40B4-BE49-F238E27FC236}">
                <a16:creationId xmlns:a16="http://schemas.microsoft.com/office/drawing/2014/main" id="{07E0A6B4-DFD6-2533-274B-8F421DAA51B7}"/>
              </a:ext>
            </a:extLst>
          </p:cNvPr>
          <p:cNvPicPr>
            <a:picLocks noChangeAspect="1"/>
          </p:cNvPicPr>
          <p:nvPr/>
        </p:nvPicPr>
        <p:blipFill>
          <a:blip r:embed="rId3"/>
          <a:stretch>
            <a:fillRect/>
          </a:stretch>
        </p:blipFill>
        <p:spPr>
          <a:xfrm>
            <a:off x="5961410" y="1660030"/>
            <a:ext cx="5704935" cy="3855278"/>
          </a:xfrm>
          <a:prstGeom prst="rect">
            <a:avLst/>
          </a:prstGeom>
        </p:spPr>
      </p:pic>
    </p:spTree>
    <p:extLst>
      <p:ext uri="{BB962C8B-B14F-4D97-AF65-F5344CB8AC3E}">
        <p14:creationId xmlns:p14="http://schemas.microsoft.com/office/powerpoint/2010/main" val="167153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2225F4-A868-1CED-C52B-4F893B20806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59D96DC-742C-63D8-87AB-834303BEB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85890D1-A52C-4E92-064B-F63998FF9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844FBE9-10FA-65C0-9194-4ABD45F823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7" name="Freeform: Shape 16">
              <a:extLst>
                <a:ext uri="{FF2B5EF4-FFF2-40B4-BE49-F238E27FC236}">
                  <a16:creationId xmlns:a16="http://schemas.microsoft.com/office/drawing/2014/main" id="{81102C21-446E-A72A-1466-178F84332A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09A6ACC-BD8D-BCF8-B3A6-5D813EEB0A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2981CCB-DB36-AB23-5D67-1005F7B55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356A5F85-8229-03AC-C7AD-5B6E365E46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43D9009A-7061-3E14-6253-3A6FA161B86E}"/>
              </a:ext>
            </a:extLst>
          </p:cNvPr>
          <p:cNvPicPr>
            <a:picLocks noChangeAspect="1"/>
          </p:cNvPicPr>
          <p:nvPr/>
        </p:nvPicPr>
        <p:blipFill>
          <a:blip r:embed="rId2">
            <a:extLst>
              <a:ext uri="{28A0092B-C50C-407E-A947-70E740481C1C}">
                <a14:useLocalDpi xmlns:a14="http://schemas.microsoft.com/office/drawing/2010/main" val="0"/>
              </a:ext>
            </a:extLst>
          </a:blip>
          <a:srcRect l="-58" t="8176" r="58" b="29366"/>
          <a:stretch/>
        </p:blipFill>
        <p:spPr>
          <a:xfrm>
            <a:off x="0" y="6270696"/>
            <a:ext cx="12192000" cy="601784"/>
          </a:xfrm>
          <a:prstGeom prst="rect">
            <a:avLst/>
          </a:prstGeom>
        </p:spPr>
      </p:pic>
      <p:grpSp>
        <p:nvGrpSpPr>
          <p:cNvPr id="22" name="Group 21">
            <a:extLst>
              <a:ext uri="{FF2B5EF4-FFF2-40B4-BE49-F238E27FC236}">
                <a16:creationId xmlns:a16="http://schemas.microsoft.com/office/drawing/2014/main" id="{302A4E65-C6BA-F2A3-EE2E-CA207643B4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3" name="Freeform: Shape 22">
              <a:extLst>
                <a:ext uri="{FF2B5EF4-FFF2-40B4-BE49-F238E27FC236}">
                  <a16:creationId xmlns:a16="http://schemas.microsoft.com/office/drawing/2014/main" id="{AD0E5ECD-B41F-E216-1169-CBC5B9293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C20911-9D3A-1215-E46E-2D09596C0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12A3CA4-F6CC-5970-D9A1-25B903E2E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719C58E5-8560-D40C-DD3C-4C8E224CD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8408BA2-CB7C-CDF2-806F-671FDBF2F51E}"/>
              </a:ext>
            </a:extLst>
          </p:cNvPr>
          <p:cNvSpPr txBox="1"/>
          <p:nvPr/>
        </p:nvSpPr>
        <p:spPr>
          <a:xfrm>
            <a:off x="75242" y="1122311"/>
            <a:ext cx="11612880" cy="4801314"/>
          </a:xfrm>
          <a:prstGeom prst="rect">
            <a:avLst/>
          </a:prstGeom>
          <a:noFill/>
        </p:spPr>
        <p:txBody>
          <a:bodyPr wrap="square">
            <a:spAutoFit/>
          </a:bodyPr>
          <a:lstStyle/>
          <a:p>
            <a:pPr algn="l" rtl="0" fontAlgn="base">
              <a:buFont typeface="+mj-lt"/>
              <a:buAutoNum type="arabicPeriod"/>
            </a:pPr>
            <a:r>
              <a:rPr lang="en-US" b="1" i="0" u="none" strike="noStrike" dirty="0">
                <a:solidFill>
                  <a:schemeClr val="accent6">
                    <a:lumMod val="75000"/>
                  </a:schemeClr>
                </a:solidFill>
                <a:effectLst/>
                <a:latin typeface="Aptos" panose="020B0004020202020204" pitchFamily="34" charset="0"/>
              </a:rPr>
              <a:t>They practice what they preach</a:t>
            </a:r>
            <a:r>
              <a:rPr lang="en-US" b="0" i="0" dirty="0">
                <a:solidFill>
                  <a:schemeClr val="accent6">
                    <a:lumMod val="75000"/>
                  </a:schemeClr>
                </a:solidFill>
                <a:effectLst/>
                <a:latin typeface="Aptos" panose="020B0004020202020204" pitchFamily="34" charset="0"/>
              </a:rPr>
              <a:t>​</a:t>
            </a:r>
            <a:endParaRPr lang="en-US" b="0" i="0" dirty="0">
              <a:solidFill>
                <a:schemeClr val="accent6">
                  <a:lumMod val="75000"/>
                </a:schemeClr>
              </a:solidFill>
              <a:effectLst/>
              <a:latin typeface="Arial" panose="020B0604020202020204" pitchFamily="34" charset="0"/>
            </a:endParaRPr>
          </a:p>
          <a:p>
            <a:pPr algn="l" rtl="0" fontAlgn="base"/>
            <a:r>
              <a:rPr lang="en-US" b="0" i="0" u="none" strike="noStrike" dirty="0">
                <a:solidFill>
                  <a:srgbClr val="000000"/>
                </a:solidFill>
                <a:effectLst/>
                <a:latin typeface="Aptos" panose="020B0004020202020204" pitchFamily="34" charset="0"/>
              </a:rPr>
              <a:t>They won’t be prefect but will be able to help you learn what you want to learn. Look for someone who ‘walks the walk’ on the thing you want to one day be part of</a:t>
            </a:r>
            <a:r>
              <a:rPr lang="en-US" b="0" i="0" dirty="0">
                <a:solidFill>
                  <a:srgbClr val="000000"/>
                </a:solidFill>
                <a:effectLst/>
                <a:latin typeface="Aptos" panose="020B0004020202020204" pitchFamily="34" charset="0"/>
              </a:rPr>
              <a:t>​</a:t>
            </a:r>
            <a:endParaRPr lang="en-US" b="0" i="0" dirty="0">
              <a:solidFill>
                <a:srgbClr val="000000"/>
              </a:solidFill>
              <a:effectLst/>
              <a:latin typeface="Arial" panose="020B0604020202020204" pitchFamily="34" charset="0"/>
            </a:endParaRPr>
          </a:p>
          <a:p>
            <a:pPr algn="l" rtl="0" fontAlgn="base">
              <a:buFont typeface="+mj-lt"/>
              <a:buAutoNum type="arabicPeriod" startAt="2"/>
            </a:pPr>
            <a:r>
              <a:rPr lang="en-US" b="1" i="0" u="none" strike="noStrike" dirty="0">
                <a:solidFill>
                  <a:schemeClr val="accent6">
                    <a:lumMod val="75000"/>
                  </a:schemeClr>
                </a:solidFill>
                <a:effectLst/>
                <a:latin typeface="Aptos" panose="020B0004020202020204" pitchFamily="34" charset="0"/>
              </a:rPr>
              <a:t>They want to invest in you, and you want to invest in them</a:t>
            </a:r>
            <a:r>
              <a:rPr lang="en-US" b="0" i="0" dirty="0">
                <a:solidFill>
                  <a:schemeClr val="accent6">
                    <a:lumMod val="75000"/>
                  </a:schemeClr>
                </a:solidFill>
                <a:effectLst/>
                <a:latin typeface="Aptos" panose="020B0004020202020204" pitchFamily="34" charset="0"/>
              </a:rPr>
              <a:t>​</a:t>
            </a:r>
            <a:endParaRPr lang="en-US" b="0" i="0" dirty="0">
              <a:solidFill>
                <a:schemeClr val="accent6">
                  <a:lumMod val="75000"/>
                </a:schemeClr>
              </a:solidFill>
              <a:effectLst/>
              <a:latin typeface="Arial" panose="020B0604020202020204" pitchFamily="34" charset="0"/>
            </a:endParaRPr>
          </a:p>
          <a:p>
            <a:pPr algn="l" rtl="0" fontAlgn="base"/>
            <a:r>
              <a:rPr lang="en-US" b="0" i="0" u="none" strike="noStrike" dirty="0">
                <a:solidFill>
                  <a:srgbClr val="000000"/>
                </a:solidFill>
                <a:effectLst/>
                <a:latin typeface="Aptos" panose="020B0004020202020204" pitchFamily="34" charset="0"/>
              </a:rPr>
              <a:t>Mentorship goes both ways. Valuable mentorship happens when both parties are feeding each other knowledge in some way shape or form</a:t>
            </a:r>
            <a:r>
              <a:rPr lang="en-US" b="0" i="0" dirty="0">
                <a:solidFill>
                  <a:srgbClr val="000000"/>
                </a:solidFill>
                <a:effectLst/>
                <a:latin typeface="Aptos" panose="020B0004020202020204" pitchFamily="34" charset="0"/>
              </a:rPr>
              <a:t>​</a:t>
            </a:r>
            <a:endParaRPr lang="en-US" b="0" i="0" dirty="0">
              <a:solidFill>
                <a:srgbClr val="000000"/>
              </a:solidFill>
              <a:effectLst/>
              <a:latin typeface="Arial" panose="020B0604020202020204" pitchFamily="34" charset="0"/>
            </a:endParaRPr>
          </a:p>
          <a:p>
            <a:pPr algn="l" rtl="0" fontAlgn="base">
              <a:buFont typeface="+mj-lt"/>
              <a:buAutoNum type="arabicPeriod" startAt="3"/>
            </a:pPr>
            <a:r>
              <a:rPr lang="en-US" b="1" i="0" u="none" strike="noStrike" dirty="0">
                <a:solidFill>
                  <a:schemeClr val="accent6">
                    <a:lumMod val="75000"/>
                  </a:schemeClr>
                </a:solidFill>
                <a:effectLst/>
                <a:latin typeface="Aptos" panose="020B0004020202020204" pitchFamily="34" charset="0"/>
              </a:rPr>
              <a:t>They know when to push you</a:t>
            </a:r>
            <a:r>
              <a:rPr lang="en-US" b="0" i="0" dirty="0">
                <a:solidFill>
                  <a:schemeClr val="accent6">
                    <a:lumMod val="75000"/>
                  </a:schemeClr>
                </a:solidFill>
                <a:effectLst/>
                <a:latin typeface="Aptos" panose="020B0004020202020204" pitchFamily="34" charset="0"/>
              </a:rPr>
              <a:t>​</a:t>
            </a:r>
            <a:endParaRPr lang="en-US" b="0" i="0" dirty="0">
              <a:solidFill>
                <a:schemeClr val="accent6">
                  <a:lumMod val="75000"/>
                </a:schemeClr>
              </a:solidFill>
              <a:effectLst/>
              <a:latin typeface="Arial" panose="020B0604020202020204" pitchFamily="34" charset="0"/>
            </a:endParaRPr>
          </a:p>
          <a:p>
            <a:pPr algn="l" rtl="0" fontAlgn="base"/>
            <a:r>
              <a:rPr lang="en-US" b="0" i="0" u="none" strike="noStrike" dirty="0">
                <a:solidFill>
                  <a:srgbClr val="000000"/>
                </a:solidFill>
                <a:effectLst/>
                <a:latin typeface="Aptos" panose="020B0004020202020204" pitchFamily="34" charset="0"/>
              </a:rPr>
              <a:t>A good mentor knows how far to push you, and you are going to question it. They should make you feel comfortably uncomfortable = Growing pains </a:t>
            </a:r>
            <a:r>
              <a:rPr lang="en-US" b="0" i="0" dirty="0">
                <a:solidFill>
                  <a:srgbClr val="000000"/>
                </a:solidFill>
                <a:effectLst/>
                <a:latin typeface="Aptos" panose="020B0004020202020204" pitchFamily="34" charset="0"/>
              </a:rPr>
              <a:t>​</a:t>
            </a:r>
            <a:endParaRPr lang="en-US" b="0" i="0" dirty="0">
              <a:solidFill>
                <a:srgbClr val="000000"/>
              </a:solidFill>
              <a:effectLst/>
              <a:latin typeface="Arial" panose="020B0604020202020204" pitchFamily="34" charset="0"/>
            </a:endParaRPr>
          </a:p>
          <a:p>
            <a:pPr algn="l" rtl="0" fontAlgn="base">
              <a:buFont typeface="+mj-lt"/>
              <a:buAutoNum type="arabicPeriod" startAt="4"/>
            </a:pPr>
            <a:r>
              <a:rPr lang="en-US" b="1" i="0" u="none" strike="noStrike" dirty="0">
                <a:solidFill>
                  <a:schemeClr val="accent6">
                    <a:lumMod val="75000"/>
                  </a:schemeClr>
                </a:solidFill>
                <a:effectLst/>
                <a:latin typeface="Aptos" panose="020B0004020202020204" pitchFamily="34" charset="0"/>
              </a:rPr>
              <a:t>They care about you as a human being</a:t>
            </a:r>
            <a:r>
              <a:rPr lang="en-US" b="0" i="0" dirty="0">
                <a:solidFill>
                  <a:schemeClr val="accent6">
                    <a:lumMod val="75000"/>
                  </a:schemeClr>
                </a:solidFill>
                <a:effectLst/>
                <a:latin typeface="Aptos" panose="020B0004020202020204" pitchFamily="34" charset="0"/>
              </a:rPr>
              <a:t>​</a:t>
            </a:r>
            <a:endParaRPr lang="en-US" b="0" i="0" dirty="0">
              <a:solidFill>
                <a:schemeClr val="accent6">
                  <a:lumMod val="75000"/>
                </a:schemeClr>
              </a:solidFill>
              <a:effectLst/>
              <a:latin typeface="Arial" panose="020B0604020202020204" pitchFamily="34" charset="0"/>
            </a:endParaRPr>
          </a:p>
          <a:p>
            <a:pPr algn="l" rtl="0" fontAlgn="base"/>
            <a:r>
              <a:rPr lang="en-NZ" b="0" i="0" u="none" strike="noStrike" dirty="0">
                <a:solidFill>
                  <a:srgbClr val="000000"/>
                </a:solidFill>
                <a:effectLst/>
                <a:latin typeface="Aptos" panose="020B0004020202020204" pitchFamily="34" charset="0"/>
              </a:rPr>
              <a:t>A mentorship is about so much more than just "learning" something.  A mentorship challenges you as a person, as an emotional being, and that's where the real growth happens</a:t>
            </a:r>
            <a:r>
              <a:rPr lang="en-US" b="0" i="0" dirty="0">
                <a:solidFill>
                  <a:srgbClr val="000000"/>
                </a:solidFill>
                <a:effectLst/>
                <a:latin typeface="Aptos" panose="020B0004020202020204" pitchFamily="34" charset="0"/>
              </a:rPr>
              <a:t>​</a:t>
            </a:r>
            <a:endParaRPr lang="en-US" b="0" i="0" dirty="0">
              <a:solidFill>
                <a:srgbClr val="000000"/>
              </a:solidFill>
              <a:effectLst/>
              <a:latin typeface="Arial" panose="020B0604020202020204" pitchFamily="34" charset="0"/>
            </a:endParaRPr>
          </a:p>
          <a:p>
            <a:pPr algn="l" rtl="0" fontAlgn="base">
              <a:buFont typeface="+mj-lt"/>
              <a:buAutoNum type="arabicPeriod" startAt="5"/>
            </a:pPr>
            <a:r>
              <a:rPr lang="en-US" b="1" i="0" u="none" strike="noStrike" dirty="0">
                <a:solidFill>
                  <a:schemeClr val="accent6">
                    <a:lumMod val="75000"/>
                  </a:schemeClr>
                </a:solidFill>
                <a:effectLst/>
                <a:latin typeface="Aptos" panose="020B0004020202020204" pitchFamily="34" charset="0"/>
              </a:rPr>
              <a:t>They want to see you succeed </a:t>
            </a:r>
            <a:r>
              <a:rPr lang="en-US" b="0" i="0" dirty="0">
                <a:solidFill>
                  <a:schemeClr val="accent6">
                    <a:lumMod val="75000"/>
                  </a:schemeClr>
                </a:solidFill>
                <a:effectLst/>
                <a:latin typeface="Aptos" panose="020B0004020202020204" pitchFamily="34" charset="0"/>
              </a:rPr>
              <a:t>​</a:t>
            </a:r>
            <a:endParaRPr lang="en-US" b="0" i="0" dirty="0">
              <a:solidFill>
                <a:schemeClr val="accent6">
                  <a:lumMod val="75000"/>
                </a:schemeClr>
              </a:solidFill>
              <a:effectLst/>
              <a:latin typeface="Arial" panose="020B0604020202020204" pitchFamily="34" charset="0"/>
            </a:endParaRPr>
          </a:p>
          <a:p>
            <a:pPr algn="l" rtl="0" fontAlgn="base"/>
            <a:r>
              <a:rPr lang="en-NZ" b="0" i="0" u="none" strike="noStrike" dirty="0">
                <a:solidFill>
                  <a:srgbClr val="000000"/>
                </a:solidFill>
                <a:effectLst/>
                <a:latin typeface="Aptos" panose="020B0004020202020204" pitchFamily="34" charset="0"/>
              </a:rPr>
              <a:t>A true mentor wants you to know everything they know. They want to teach you so that you can one day take what you've learned and integrate it with your own unique skill sets. Your mentor should be your biggest advocate, the one who you can always go back to and share in those early days of learning. They provide context, and are a reminder of where you first began--and they are proud to have seen you come so far.</a:t>
            </a:r>
            <a:endParaRPr lang="en-US" b="0" i="0" dirty="0">
              <a:solidFill>
                <a:srgbClr val="000000"/>
              </a:solidFill>
              <a:effectLst/>
              <a:latin typeface="Arial" panose="020B0604020202020204" pitchFamily="34" charset="0"/>
            </a:endParaRPr>
          </a:p>
        </p:txBody>
      </p:sp>
      <p:sp>
        <p:nvSpPr>
          <p:cNvPr id="9" name="TextBox 8">
            <a:extLst>
              <a:ext uri="{FF2B5EF4-FFF2-40B4-BE49-F238E27FC236}">
                <a16:creationId xmlns:a16="http://schemas.microsoft.com/office/drawing/2014/main" id="{5BC8C72A-22AB-A332-1168-31E36B2E6CEF}"/>
              </a:ext>
            </a:extLst>
          </p:cNvPr>
          <p:cNvSpPr txBox="1"/>
          <p:nvPr/>
        </p:nvSpPr>
        <p:spPr>
          <a:xfrm>
            <a:off x="-305" y="265955"/>
            <a:ext cx="6262868" cy="584775"/>
          </a:xfrm>
          <a:prstGeom prst="rect">
            <a:avLst/>
          </a:prstGeom>
          <a:noFill/>
        </p:spPr>
        <p:txBody>
          <a:bodyPr wrap="none" rtlCol="0">
            <a:spAutoFit/>
          </a:bodyPr>
          <a:lstStyle/>
          <a:p>
            <a:r>
              <a:rPr lang="en-US" sz="3200" b="1" dirty="0"/>
              <a:t>WHAT MAKES A GOOD MENTOR?</a:t>
            </a:r>
            <a:endParaRPr lang="en-NZ" sz="3200" b="1" dirty="0"/>
          </a:p>
        </p:txBody>
      </p:sp>
    </p:spTree>
    <p:extLst>
      <p:ext uri="{BB962C8B-B14F-4D97-AF65-F5344CB8AC3E}">
        <p14:creationId xmlns:p14="http://schemas.microsoft.com/office/powerpoint/2010/main" val="2632956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E8335E-0D5E-3475-28DC-3A5B8466A33E}"/>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0C87BA0-7050-0250-C621-CC8BBA27C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1B0BD73-36AF-5BEA-7268-F2F504718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F02C9CE-2228-386A-ECA0-CEA418EAA3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7" name="Freeform: Shape 16">
              <a:extLst>
                <a:ext uri="{FF2B5EF4-FFF2-40B4-BE49-F238E27FC236}">
                  <a16:creationId xmlns:a16="http://schemas.microsoft.com/office/drawing/2014/main" id="{D0C8B418-102F-4A42-F221-9A97E7A62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D6DE22C-A561-358A-A188-4F7CB1F682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ED6638D-F377-A72D-0B52-F08256D72A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AC20B4A1-D716-CC36-A0AE-EA3F3C9438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5D6C446E-17E8-CE5F-5925-BBC05C43A100}"/>
              </a:ext>
            </a:extLst>
          </p:cNvPr>
          <p:cNvPicPr>
            <a:picLocks noChangeAspect="1"/>
          </p:cNvPicPr>
          <p:nvPr/>
        </p:nvPicPr>
        <p:blipFill>
          <a:blip r:embed="rId2">
            <a:extLst>
              <a:ext uri="{28A0092B-C50C-407E-A947-70E740481C1C}">
                <a14:useLocalDpi xmlns:a14="http://schemas.microsoft.com/office/drawing/2010/main" val="0"/>
              </a:ext>
            </a:extLst>
          </a:blip>
          <a:srcRect l="-58" t="8176" r="58" b="29366"/>
          <a:stretch/>
        </p:blipFill>
        <p:spPr>
          <a:xfrm>
            <a:off x="0" y="6270696"/>
            <a:ext cx="12192000" cy="601784"/>
          </a:xfrm>
          <a:prstGeom prst="rect">
            <a:avLst/>
          </a:prstGeom>
        </p:spPr>
      </p:pic>
      <p:grpSp>
        <p:nvGrpSpPr>
          <p:cNvPr id="22" name="Group 21">
            <a:extLst>
              <a:ext uri="{FF2B5EF4-FFF2-40B4-BE49-F238E27FC236}">
                <a16:creationId xmlns:a16="http://schemas.microsoft.com/office/drawing/2014/main" id="{C8D805D5-8BD2-EC08-DB6C-18D6F5B95B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3" name="Freeform: Shape 22">
              <a:extLst>
                <a:ext uri="{FF2B5EF4-FFF2-40B4-BE49-F238E27FC236}">
                  <a16:creationId xmlns:a16="http://schemas.microsoft.com/office/drawing/2014/main" id="{0DECCB56-CD9E-53B5-084A-726490793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2FC5746-EB75-1AB2-254C-D43B2EF3E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71FAA3AE-2824-2953-828F-27764462A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A6934AC1-5021-B86F-066E-B5FE6973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A logo with white letters and a blue background&#10;&#10;Description automatically generated">
            <a:extLst>
              <a:ext uri="{FF2B5EF4-FFF2-40B4-BE49-F238E27FC236}">
                <a16:creationId xmlns:a16="http://schemas.microsoft.com/office/drawing/2014/main" id="{095D54D2-D8AE-E227-924D-53B1EB58308D}"/>
              </a:ext>
            </a:extLst>
          </p:cNvPr>
          <p:cNvPicPr>
            <a:picLocks noChangeAspect="1"/>
          </p:cNvPicPr>
          <p:nvPr/>
        </p:nvPicPr>
        <p:blipFill>
          <a:blip r:embed="rId3">
            <a:extLst>
              <a:ext uri="{28A0092B-C50C-407E-A947-70E740481C1C}">
                <a14:useLocalDpi xmlns:a14="http://schemas.microsoft.com/office/drawing/2010/main" val="0"/>
              </a:ext>
            </a:extLst>
          </a:blip>
          <a:srcRect t="19698" b="5277"/>
          <a:stretch/>
        </p:blipFill>
        <p:spPr>
          <a:xfrm>
            <a:off x="158744" y="211559"/>
            <a:ext cx="7314545" cy="1152434"/>
          </a:xfrm>
          <a:prstGeom prst="rect">
            <a:avLst/>
          </a:prstGeom>
        </p:spPr>
      </p:pic>
      <p:sp>
        <p:nvSpPr>
          <p:cNvPr id="8" name="TextBox 7">
            <a:extLst>
              <a:ext uri="{FF2B5EF4-FFF2-40B4-BE49-F238E27FC236}">
                <a16:creationId xmlns:a16="http://schemas.microsoft.com/office/drawing/2014/main" id="{A012B5B7-F6CE-50F0-56AA-48DDCA0DC9F0}"/>
              </a:ext>
            </a:extLst>
          </p:cNvPr>
          <p:cNvSpPr txBox="1"/>
          <p:nvPr/>
        </p:nvSpPr>
        <p:spPr>
          <a:xfrm>
            <a:off x="320040" y="2677227"/>
            <a:ext cx="11715749" cy="1446550"/>
          </a:xfrm>
          <a:prstGeom prst="rect">
            <a:avLst/>
          </a:prstGeom>
          <a:noFill/>
        </p:spPr>
        <p:txBody>
          <a:bodyPr wrap="square">
            <a:spAutoFit/>
          </a:bodyPr>
          <a:lstStyle/>
          <a:p>
            <a:pPr algn="ctr"/>
            <a:r>
              <a:rPr lang="en-US" sz="4400" b="1" dirty="0"/>
              <a:t>Write down 1 or 2 names of who you are going to approach to be your mentor</a:t>
            </a:r>
            <a:endParaRPr lang="en-NZ" sz="4400" dirty="0"/>
          </a:p>
        </p:txBody>
      </p:sp>
    </p:spTree>
    <p:extLst>
      <p:ext uri="{BB962C8B-B14F-4D97-AF65-F5344CB8AC3E}">
        <p14:creationId xmlns:p14="http://schemas.microsoft.com/office/powerpoint/2010/main" val="1790490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1B138B-7683-FA01-CF02-3926566BEC98}"/>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D369298-01C6-60A8-83C8-7B10BDC5E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FC5ED29-8DA2-2795-6458-4D219C18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C3AAF5A-DB00-8240-2910-6F0FFC5A34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7" name="Freeform: Shape 16">
              <a:extLst>
                <a:ext uri="{FF2B5EF4-FFF2-40B4-BE49-F238E27FC236}">
                  <a16:creationId xmlns:a16="http://schemas.microsoft.com/office/drawing/2014/main" id="{F76265F0-ADF6-5D09-B88A-BD1B3CE3E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4B13438-D6F3-0525-FF4E-1C9AB3B0E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BEFBDF8-2CC7-ED10-EF07-9F8D801C5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D69DB4F4-A7C4-2861-5709-514417E886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80763A2B-78FA-5B2A-0C55-E27E1AE3464D}"/>
              </a:ext>
            </a:extLst>
          </p:cNvPr>
          <p:cNvPicPr>
            <a:picLocks noChangeAspect="1"/>
          </p:cNvPicPr>
          <p:nvPr/>
        </p:nvPicPr>
        <p:blipFill>
          <a:blip r:embed="rId2">
            <a:extLst>
              <a:ext uri="{28A0092B-C50C-407E-A947-70E740481C1C}">
                <a14:useLocalDpi xmlns:a14="http://schemas.microsoft.com/office/drawing/2010/main" val="0"/>
              </a:ext>
            </a:extLst>
          </a:blip>
          <a:srcRect l="-58" t="8176" r="58" b="29366"/>
          <a:stretch/>
        </p:blipFill>
        <p:spPr>
          <a:xfrm>
            <a:off x="0" y="6270696"/>
            <a:ext cx="12192000" cy="601784"/>
          </a:xfrm>
          <a:prstGeom prst="rect">
            <a:avLst/>
          </a:prstGeom>
        </p:spPr>
      </p:pic>
      <p:grpSp>
        <p:nvGrpSpPr>
          <p:cNvPr id="22" name="Group 21">
            <a:extLst>
              <a:ext uri="{FF2B5EF4-FFF2-40B4-BE49-F238E27FC236}">
                <a16:creationId xmlns:a16="http://schemas.microsoft.com/office/drawing/2014/main" id="{8E120602-E46F-D0F6-619A-390E7A1AC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3" name="Freeform: Shape 22">
              <a:extLst>
                <a:ext uri="{FF2B5EF4-FFF2-40B4-BE49-F238E27FC236}">
                  <a16:creationId xmlns:a16="http://schemas.microsoft.com/office/drawing/2014/main" id="{3BD336DF-37D7-01D6-AFAD-520CE76A6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ACBCB09-631C-BD1D-6C1F-46D79865C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E8F458BB-29CE-DB09-2FCF-7E7E1DCF3D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C841C92B-4593-8F17-8F02-10437B286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Content Placeholder 4">
            <a:extLst>
              <a:ext uri="{FF2B5EF4-FFF2-40B4-BE49-F238E27FC236}">
                <a16:creationId xmlns:a16="http://schemas.microsoft.com/office/drawing/2014/main" id="{D3BAC976-44C6-4D7B-A0A2-2466D0BE2251}"/>
              </a:ext>
            </a:extLst>
          </p:cNvPr>
          <p:cNvPicPr>
            <a:picLocks noChangeAspect="1"/>
          </p:cNvPicPr>
          <p:nvPr/>
        </p:nvPicPr>
        <p:blipFill>
          <a:blip r:embed="rId3"/>
          <a:stretch>
            <a:fillRect/>
          </a:stretch>
        </p:blipFill>
        <p:spPr>
          <a:xfrm>
            <a:off x="2103304" y="1525139"/>
            <a:ext cx="7985086" cy="1517165"/>
          </a:xfrm>
          <a:prstGeom prst="rect">
            <a:avLst/>
          </a:prstGeom>
        </p:spPr>
      </p:pic>
      <p:pic>
        <p:nvPicPr>
          <p:cNvPr id="3" name="Content Placeholder 5">
            <a:extLst>
              <a:ext uri="{FF2B5EF4-FFF2-40B4-BE49-F238E27FC236}">
                <a16:creationId xmlns:a16="http://schemas.microsoft.com/office/drawing/2014/main" id="{EB6DE5D3-7012-4415-B22C-EDC25D75DF80}"/>
              </a:ext>
            </a:extLst>
          </p:cNvPr>
          <p:cNvPicPr>
            <a:picLocks noChangeAspect="1"/>
          </p:cNvPicPr>
          <p:nvPr/>
        </p:nvPicPr>
        <p:blipFill>
          <a:blip r:embed="rId4"/>
          <a:stretch>
            <a:fillRect/>
          </a:stretch>
        </p:blipFill>
        <p:spPr>
          <a:xfrm>
            <a:off x="1950998" y="3250421"/>
            <a:ext cx="8289698" cy="2134597"/>
          </a:xfrm>
          <a:prstGeom prst="rect">
            <a:avLst/>
          </a:prstGeom>
        </p:spPr>
      </p:pic>
    </p:spTree>
    <p:extLst>
      <p:ext uri="{BB962C8B-B14F-4D97-AF65-F5344CB8AC3E}">
        <p14:creationId xmlns:p14="http://schemas.microsoft.com/office/powerpoint/2010/main" val="336993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5D4704-5D49-E2EF-5D6F-E71FB1D8F327}"/>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D82F6AD-F96F-ED12-B981-DFAE32D3B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3914FB-66F0-D792-C765-ECECFD4A8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925560E-6740-34AB-E093-7D90900206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7" name="Freeform: Shape 16">
              <a:extLst>
                <a:ext uri="{FF2B5EF4-FFF2-40B4-BE49-F238E27FC236}">
                  <a16:creationId xmlns:a16="http://schemas.microsoft.com/office/drawing/2014/main" id="{EE67B4D6-90A7-0E6C-47D1-E3F1A7DC2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0A19528-71F6-94EF-AB6A-47D7DEBD0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A47797F-48FA-626F-215C-47031AFB3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11E712EB-1532-07FE-F7F2-233E939CB2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3C6E2805-63F7-32AC-4451-476CB07ED786}"/>
              </a:ext>
            </a:extLst>
          </p:cNvPr>
          <p:cNvPicPr>
            <a:picLocks noChangeAspect="1"/>
          </p:cNvPicPr>
          <p:nvPr/>
        </p:nvPicPr>
        <p:blipFill>
          <a:blip r:embed="rId2">
            <a:extLst>
              <a:ext uri="{28A0092B-C50C-407E-A947-70E740481C1C}">
                <a14:useLocalDpi xmlns:a14="http://schemas.microsoft.com/office/drawing/2010/main" val="0"/>
              </a:ext>
            </a:extLst>
          </a:blip>
          <a:srcRect l="-58" t="8176" r="58" b="29366"/>
          <a:stretch/>
        </p:blipFill>
        <p:spPr>
          <a:xfrm>
            <a:off x="0" y="6270696"/>
            <a:ext cx="12192000" cy="601784"/>
          </a:xfrm>
          <a:prstGeom prst="rect">
            <a:avLst/>
          </a:prstGeom>
        </p:spPr>
      </p:pic>
      <p:grpSp>
        <p:nvGrpSpPr>
          <p:cNvPr id="22" name="Group 21">
            <a:extLst>
              <a:ext uri="{FF2B5EF4-FFF2-40B4-BE49-F238E27FC236}">
                <a16:creationId xmlns:a16="http://schemas.microsoft.com/office/drawing/2014/main" id="{8D2CFC6E-6B24-B1B4-C8E6-6EAE656DD8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3" name="Freeform: Shape 22">
              <a:extLst>
                <a:ext uri="{FF2B5EF4-FFF2-40B4-BE49-F238E27FC236}">
                  <a16:creationId xmlns:a16="http://schemas.microsoft.com/office/drawing/2014/main" id="{0015B7C9-1A7B-EE87-C3CF-F329D026A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E203A80-C8D4-F788-A525-40B50F569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823D3E3B-784D-1A9E-2FBC-CF5FBC510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F479081E-CB66-357B-2D56-DB0D36B8B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81BEEE2-E1B0-AE48-2CA2-C757B0A269C7}"/>
              </a:ext>
            </a:extLst>
          </p:cNvPr>
          <p:cNvSpPr txBox="1">
            <a:spLocks/>
          </p:cNvSpPr>
          <p:nvPr/>
        </p:nvSpPr>
        <p:spPr>
          <a:xfrm>
            <a:off x="1718157" y="1427614"/>
            <a:ext cx="8755380" cy="272463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t>As Individuals draw a picture that represents their life in 10 years time.</a:t>
            </a:r>
          </a:p>
          <a:p>
            <a:pPr algn="ctr"/>
            <a:br>
              <a:rPr lang="en-US" sz="4000" b="1" dirty="0"/>
            </a:br>
            <a:r>
              <a:rPr lang="en-US" sz="4000" b="1" dirty="0"/>
              <a:t>What would it look like? (10min)</a:t>
            </a:r>
            <a:endParaRPr lang="en-US" sz="4000" b="1" dirty="0">
              <a:solidFill>
                <a:schemeClr val="bg1"/>
              </a:solidFill>
            </a:endParaRPr>
          </a:p>
        </p:txBody>
      </p:sp>
    </p:spTree>
    <p:extLst>
      <p:ext uri="{BB962C8B-B14F-4D97-AF65-F5344CB8AC3E}">
        <p14:creationId xmlns:p14="http://schemas.microsoft.com/office/powerpoint/2010/main" val="3717285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FB8FD6-5EB2-508F-A6F0-7866B9CB804F}"/>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E8797B3-705B-BF3D-E401-605A211B7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B57BAF-19FD-0E9F-6E66-5314A34C5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F4B48CE-76FA-8AA7-50DE-6D3B11DCE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7" name="Freeform: Shape 16">
              <a:extLst>
                <a:ext uri="{FF2B5EF4-FFF2-40B4-BE49-F238E27FC236}">
                  <a16:creationId xmlns:a16="http://schemas.microsoft.com/office/drawing/2014/main" id="{70B0500B-3CDC-BA3D-4094-A5B367663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0D8543-019B-A87E-138C-384BB81AE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D20890F-86E9-2993-8E75-878A067BC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FA890728-7DB8-8A05-2143-59E27FD1E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8BEF7162-AE82-2EBD-E1F1-BFD623684D26}"/>
              </a:ext>
            </a:extLst>
          </p:cNvPr>
          <p:cNvPicPr>
            <a:picLocks noChangeAspect="1"/>
          </p:cNvPicPr>
          <p:nvPr/>
        </p:nvPicPr>
        <p:blipFill>
          <a:blip r:embed="rId2">
            <a:extLst>
              <a:ext uri="{28A0092B-C50C-407E-A947-70E740481C1C}">
                <a14:useLocalDpi xmlns:a14="http://schemas.microsoft.com/office/drawing/2010/main" val="0"/>
              </a:ext>
            </a:extLst>
          </a:blip>
          <a:srcRect l="-58" t="8176" r="58" b="29366"/>
          <a:stretch/>
        </p:blipFill>
        <p:spPr>
          <a:xfrm>
            <a:off x="0" y="6270696"/>
            <a:ext cx="12192000" cy="601784"/>
          </a:xfrm>
          <a:prstGeom prst="rect">
            <a:avLst/>
          </a:prstGeom>
        </p:spPr>
      </p:pic>
      <p:grpSp>
        <p:nvGrpSpPr>
          <p:cNvPr id="22" name="Group 21">
            <a:extLst>
              <a:ext uri="{FF2B5EF4-FFF2-40B4-BE49-F238E27FC236}">
                <a16:creationId xmlns:a16="http://schemas.microsoft.com/office/drawing/2014/main" id="{05BA7EBE-B3AD-C206-79A9-3BD77A0798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3" name="Freeform: Shape 22">
              <a:extLst>
                <a:ext uri="{FF2B5EF4-FFF2-40B4-BE49-F238E27FC236}">
                  <a16:creationId xmlns:a16="http://schemas.microsoft.com/office/drawing/2014/main" id="{A0976430-B84B-19F3-949F-2CE12F653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F215CE6-EC7E-1027-9D3C-4BB7CD94D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030F444-C652-E1A7-4B27-4696EE97E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8F39A2B-C0AD-A1AE-8968-BF7A9FD7D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270B155C-B9A2-62B0-4C2B-32646F6157B8}"/>
              </a:ext>
            </a:extLst>
          </p:cNvPr>
          <p:cNvSpPr txBox="1"/>
          <p:nvPr/>
        </p:nvSpPr>
        <p:spPr>
          <a:xfrm>
            <a:off x="1163802" y="1943908"/>
            <a:ext cx="9864090" cy="2554545"/>
          </a:xfrm>
          <a:prstGeom prst="rect">
            <a:avLst/>
          </a:prstGeom>
          <a:noFill/>
        </p:spPr>
        <p:txBody>
          <a:bodyPr wrap="square" rtlCol="0">
            <a:spAutoFit/>
          </a:bodyPr>
          <a:lstStyle/>
          <a:p>
            <a:pPr algn="ctr"/>
            <a:r>
              <a:rPr lang="en-US" sz="4000" b="1" dirty="0"/>
              <a:t>Pair up and share that picture. </a:t>
            </a:r>
          </a:p>
          <a:p>
            <a:pPr algn="ctr"/>
            <a:endParaRPr lang="en-US" sz="4000" b="1" dirty="0"/>
          </a:p>
          <a:p>
            <a:pPr algn="ctr"/>
            <a:r>
              <a:rPr lang="en-US" sz="4000" b="1" dirty="0"/>
              <a:t>Your partner needs to note down the key things said about the picture. (5 min each)</a:t>
            </a:r>
            <a:endParaRPr lang="en-NZ" sz="4000" b="1" dirty="0"/>
          </a:p>
        </p:txBody>
      </p:sp>
    </p:spTree>
    <p:extLst>
      <p:ext uri="{BB962C8B-B14F-4D97-AF65-F5344CB8AC3E}">
        <p14:creationId xmlns:p14="http://schemas.microsoft.com/office/powerpoint/2010/main" val="1639671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20767A-B04D-3F37-51C1-D0CAD996B1FD}"/>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B05ACAF-5BBB-9A0E-A72A-BAA7C1F97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4BF843-D904-CE8F-5328-429E585E3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F9CF79EB-A3DA-1600-9DCC-EE2A7C6CD5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7" name="Freeform: Shape 16">
              <a:extLst>
                <a:ext uri="{FF2B5EF4-FFF2-40B4-BE49-F238E27FC236}">
                  <a16:creationId xmlns:a16="http://schemas.microsoft.com/office/drawing/2014/main" id="{DE816A24-BB95-8B29-124A-5C47F74D0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4BC7C10-409F-AA7B-7090-D9A7C75F7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4E91631-1F97-0FEA-F51B-82A680DDA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379B648F-53BD-AC69-4198-51E1C5C17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A3B25395-51B3-B117-A6BD-5896F82077CC}"/>
              </a:ext>
            </a:extLst>
          </p:cNvPr>
          <p:cNvPicPr>
            <a:picLocks noChangeAspect="1"/>
          </p:cNvPicPr>
          <p:nvPr/>
        </p:nvPicPr>
        <p:blipFill>
          <a:blip r:embed="rId2">
            <a:extLst>
              <a:ext uri="{28A0092B-C50C-407E-A947-70E740481C1C}">
                <a14:useLocalDpi xmlns:a14="http://schemas.microsoft.com/office/drawing/2010/main" val="0"/>
              </a:ext>
            </a:extLst>
          </a:blip>
          <a:srcRect l="-58" t="8176" r="58" b="29366"/>
          <a:stretch/>
        </p:blipFill>
        <p:spPr>
          <a:xfrm>
            <a:off x="0" y="6270696"/>
            <a:ext cx="12192000" cy="601784"/>
          </a:xfrm>
          <a:prstGeom prst="rect">
            <a:avLst/>
          </a:prstGeom>
        </p:spPr>
      </p:pic>
      <p:grpSp>
        <p:nvGrpSpPr>
          <p:cNvPr id="22" name="Group 21">
            <a:extLst>
              <a:ext uri="{FF2B5EF4-FFF2-40B4-BE49-F238E27FC236}">
                <a16:creationId xmlns:a16="http://schemas.microsoft.com/office/drawing/2014/main" id="{0125A277-E384-B890-8B48-5D852860F7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3" name="Freeform: Shape 22">
              <a:extLst>
                <a:ext uri="{FF2B5EF4-FFF2-40B4-BE49-F238E27FC236}">
                  <a16:creationId xmlns:a16="http://schemas.microsoft.com/office/drawing/2014/main" id="{E2DDA949-370D-9A79-C8D7-18FC6BB04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B9BD006-A6AC-42E9-CFFE-B499A4518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F25B142B-F9F6-6A02-C1F0-6EB887680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5DB4A5AE-FC3B-AB33-BD13-3622C61EB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26A2407C-1C6C-AC72-C836-D690EB73C319}"/>
              </a:ext>
            </a:extLst>
          </p:cNvPr>
          <p:cNvSpPr txBox="1"/>
          <p:nvPr/>
        </p:nvSpPr>
        <p:spPr>
          <a:xfrm>
            <a:off x="-1" y="1943908"/>
            <a:ext cx="12191085" cy="2554545"/>
          </a:xfrm>
          <a:prstGeom prst="rect">
            <a:avLst/>
          </a:prstGeom>
          <a:noFill/>
        </p:spPr>
        <p:txBody>
          <a:bodyPr wrap="square" rtlCol="0">
            <a:spAutoFit/>
          </a:bodyPr>
          <a:lstStyle/>
          <a:p>
            <a:pPr algn="ctr"/>
            <a:r>
              <a:rPr lang="en-US" sz="4000" b="1" kern="1200" dirty="0">
                <a:solidFill>
                  <a:schemeClr val="tx1"/>
                </a:solidFill>
                <a:latin typeface="+mj-lt"/>
                <a:ea typeface="+mj-ea"/>
                <a:cs typeface="+mj-cs"/>
              </a:rPr>
              <a:t>Individually using the </a:t>
            </a:r>
            <a:r>
              <a:rPr lang="en-US" sz="4000" b="1" dirty="0">
                <a:solidFill>
                  <a:schemeClr val="tx1"/>
                </a:solidFill>
              </a:rPr>
              <a:t>buddies view of the picture write goals to how you will achieve those outcomes and link / alter goals sheet brought with you </a:t>
            </a:r>
          </a:p>
          <a:p>
            <a:pPr algn="ctr"/>
            <a:r>
              <a:rPr lang="en-US" sz="4000" b="1" dirty="0">
                <a:solidFill>
                  <a:schemeClr val="tx1"/>
                </a:solidFill>
              </a:rPr>
              <a:t>(10 mins)</a:t>
            </a:r>
            <a:endParaRPr lang="en-NZ" sz="4000" b="1" dirty="0"/>
          </a:p>
        </p:txBody>
      </p:sp>
    </p:spTree>
    <p:extLst>
      <p:ext uri="{BB962C8B-B14F-4D97-AF65-F5344CB8AC3E}">
        <p14:creationId xmlns:p14="http://schemas.microsoft.com/office/powerpoint/2010/main" val="1708633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8A77C6-AAD1-581E-F29E-6DB04605A348}"/>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326353C-25D1-E1BA-E9B8-371932AB8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8D673E3-CCBB-AF9B-15FC-E350A06A6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A17A8FE-8EB5-9454-2AFF-6D34EED15C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7" name="Freeform: Shape 16">
              <a:extLst>
                <a:ext uri="{FF2B5EF4-FFF2-40B4-BE49-F238E27FC236}">
                  <a16:creationId xmlns:a16="http://schemas.microsoft.com/office/drawing/2014/main" id="{B367DE0A-AAE8-BD48-4F10-43C7D6B39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3DF094A-2D30-0DAC-9BB2-43D8A40D5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B7F8422-854E-A6B6-D3FA-DB0EC4D9D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5D8063B6-8E9B-E6D8-7C47-1B1E2A1FD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30A560E4-CA3B-0337-91A6-24E9D548FE09}"/>
              </a:ext>
            </a:extLst>
          </p:cNvPr>
          <p:cNvPicPr>
            <a:picLocks noChangeAspect="1"/>
          </p:cNvPicPr>
          <p:nvPr/>
        </p:nvPicPr>
        <p:blipFill>
          <a:blip r:embed="rId2">
            <a:extLst>
              <a:ext uri="{28A0092B-C50C-407E-A947-70E740481C1C}">
                <a14:useLocalDpi xmlns:a14="http://schemas.microsoft.com/office/drawing/2010/main" val="0"/>
              </a:ext>
            </a:extLst>
          </a:blip>
          <a:srcRect l="-58" t="8176" r="58" b="29366"/>
          <a:stretch/>
        </p:blipFill>
        <p:spPr>
          <a:xfrm>
            <a:off x="0" y="6270696"/>
            <a:ext cx="12192000" cy="601784"/>
          </a:xfrm>
          <a:prstGeom prst="rect">
            <a:avLst/>
          </a:prstGeom>
        </p:spPr>
      </p:pic>
      <p:grpSp>
        <p:nvGrpSpPr>
          <p:cNvPr id="22" name="Group 21">
            <a:extLst>
              <a:ext uri="{FF2B5EF4-FFF2-40B4-BE49-F238E27FC236}">
                <a16:creationId xmlns:a16="http://schemas.microsoft.com/office/drawing/2014/main" id="{A8456C48-EC77-B414-715C-9730404FE0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3" name="Freeform: Shape 22">
              <a:extLst>
                <a:ext uri="{FF2B5EF4-FFF2-40B4-BE49-F238E27FC236}">
                  <a16:creationId xmlns:a16="http://schemas.microsoft.com/office/drawing/2014/main" id="{86B8229A-FA5D-6EF6-8B56-AE95455E7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85E3940-4392-3908-7BB9-886822FE2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5202C650-AD17-C501-B947-3C6636547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C580B786-2DEC-12F0-B5C5-6DC3B1D5C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logo with white letters and a blue background&#10;&#10;Description automatically generated">
            <a:extLst>
              <a:ext uri="{FF2B5EF4-FFF2-40B4-BE49-F238E27FC236}">
                <a16:creationId xmlns:a16="http://schemas.microsoft.com/office/drawing/2014/main" id="{FDBC097C-AFDB-3948-8116-5500F62EBA9C}"/>
              </a:ext>
            </a:extLst>
          </p:cNvPr>
          <p:cNvPicPr>
            <a:picLocks noChangeAspect="1"/>
          </p:cNvPicPr>
          <p:nvPr/>
        </p:nvPicPr>
        <p:blipFill>
          <a:blip r:embed="rId3">
            <a:extLst>
              <a:ext uri="{28A0092B-C50C-407E-A947-70E740481C1C}">
                <a14:useLocalDpi xmlns:a14="http://schemas.microsoft.com/office/drawing/2010/main" val="0"/>
              </a:ext>
            </a:extLst>
          </a:blip>
          <a:srcRect t="19698" b="5277"/>
          <a:stretch/>
        </p:blipFill>
        <p:spPr>
          <a:xfrm>
            <a:off x="158744" y="211559"/>
            <a:ext cx="7314545" cy="1152434"/>
          </a:xfrm>
          <a:prstGeom prst="rect">
            <a:avLst/>
          </a:prstGeom>
        </p:spPr>
      </p:pic>
      <p:sp>
        <p:nvSpPr>
          <p:cNvPr id="4" name="TextBox 3">
            <a:extLst>
              <a:ext uri="{FF2B5EF4-FFF2-40B4-BE49-F238E27FC236}">
                <a16:creationId xmlns:a16="http://schemas.microsoft.com/office/drawing/2014/main" id="{EE2B32ED-241D-A415-542B-41F47CA69161}"/>
              </a:ext>
            </a:extLst>
          </p:cNvPr>
          <p:cNvSpPr txBox="1"/>
          <p:nvPr/>
        </p:nvSpPr>
        <p:spPr>
          <a:xfrm>
            <a:off x="158744" y="1546317"/>
            <a:ext cx="6097904" cy="584775"/>
          </a:xfrm>
          <a:prstGeom prst="rect">
            <a:avLst/>
          </a:prstGeom>
          <a:noFill/>
        </p:spPr>
        <p:txBody>
          <a:bodyPr wrap="square">
            <a:spAutoFit/>
          </a:bodyPr>
          <a:lstStyle/>
          <a:p>
            <a:r>
              <a:rPr lang="en-US" sz="3200" b="1" dirty="0"/>
              <a:t>ACTIONS FROM TODAY</a:t>
            </a:r>
            <a:endParaRPr lang="en-NZ" sz="3200" dirty="0"/>
          </a:p>
        </p:txBody>
      </p:sp>
      <p:sp>
        <p:nvSpPr>
          <p:cNvPr id="6" name="TextBox 5">
            <a:extLst>
              <a:ext uri="{FF2B5EF4-FFF2-40B4-BE49-F238E27FC236}">
                <a16:creationId xmlns:a16="http://schemas.microsoft.com/office/drawing/2014/main" id="{B4485645-5893-4CA9-AF38-C403D762897F}"/>
              </a:ext>
            </a:extLst>
          </p:cNvPr>
          <p:cNvSpPr txBox="1"/>
          <p:nvPr/>
        </p:nvSpPr>
        <p:spPr>
          <a:xfrm>
            <a:off x="7729" y="2001417"/>
            <a:ext cx="12191390" cy="4154984"/>
          </a:xfrm>
          <a:prstGeom prst="rect">
            <a:avLst/>
          </a:prstGeom>
          <a:noFill/>
        </p:spPr>
        <p:txBody>
          <a:bodyPr wrap="square" lIns="91440" tIns="45720" rIns="91440" bIns="45720" anchor="t">
            <a:spAutoFit/>
          </a:bodyPr>
          <a:lstStyle/>
          <a:p>
            <a:r>
              <a:rPr lang="en-US" sz="2400" dirty="0"/>
              <a:t>Identify and find a mentor </a:t>
            </a:r>
          </a:p>
          <a:p>
            <a:r>
              <a:rPr lang="en-US" sz="2400" dirty="0"/>
              <a:t>Looking back on your goals and from what you have learnt today will you make any </a:t>
            </a:r>
            <a:r>
              <a:rPr lang="en-US" sz="2400"/>
              <a:t>changes? </a:t>
            </a:r>
          </a:p>
          <a:p>
            <a:r>
              <a:rPr lang="en-US" sz="2400" dirty="0"/>
              <a:t>Visit </a:t>
            </a:r>
            <a:r>
              <a:rPr lang="en-US" sz="2400" dirty="0">
                <a:hlinkClick r:id="rId4"/>
              </a:rPr>
              <a:t>www.knowledgehub.co.nz</a:t>
            </a:r>
            <a:r>
              <a:rPr lang="en-US" sz="2400" dirty="0"/>
              <a:t> </a:t>
            </a:r>
          </a:p>
          <a:p>
            <a:pPr marL="1714500" lvl="3" indent="-342900">
              <a:buFont typeface="Arial" panose="020B0604020202020204" pitchFamily="34" charset="0"/>
              <a:buChar char="•"/>
            </a:pPr>
            <a:r>
              <a:rPr lang="en-US" sz="2400" dirty="0"/>
              <a:t>	Create your own login and dashboard </a:t>
            </a:r>
          </a:p>
          <a:p>
            <a:pPr marL="1714500" lvl="3" indent="-342900">
              <a:buFont typeface="Arial" panose="020B0604020202020204" pitchFamily="34" charset="0"/>
              <a:buChar char="•"/>
            </a:pPr>
            <a:r>
              <a:rPr lang="en-US" sz="2400" dirty="0"/>
              <a:t>	Start your own BizPlan</a:t>
            </a:r>
          </a:p>
          <a:p>
            <a:pPr marL="1714500" lvl="3" indent="-342900">
              <a:buFont typeface="Arial" panose="020B0604020202020204" pitchFamily="34" charset="0"/>
              <a:buChar char="•"/>
            </a:pPr>
            <a:r>
              <a:rPr lang="en-US" sz="2400" dirty="0"/>
              <a:t>	Have a play with your own figures for production and financial KPI’s</a:t>
            </a:r>
          </a:p>
          <a:p>
            <a:r>
              <a:rPr lang="en-US" sz="2400" dirty="0"/>
              <a:t>Join the WhatsApp group – invites have been sent</a:t>
            </a:r>
          </a:p>
          <a:p>
            <a:r>
              <a:rPr lang="en-US" sz="2400" dirty="0"/>
              <a:t>Complete a stock rec for your farm </a:t>
            </a:r>
          </a:p>
          <a:p>
            <a:r>
              <a:rPr lang="en-US" sz="2400" dirty="0"/>
              <a:t>Complete a personal budget</a:t>
            </a:r>
          </a:p>
          <a:p>
            <a:pPr marL="1485900" lvl="2" indent="-342900">
              <a:buFont typeface="Arial" panose="020B0604020202020204" pitchFamily="34" charset="0"/>
              <a:buChar char="•"/>
            </a:pPr>
            <a:r>
              <a:rPr lang="en-US" sz="2400" dirty="0"/>
              <a:t>We will report back on the experience and any triggers it brings up at M2</a:t>
            </a:r>
          </a:p>
        </p:txBody>
      </p:sp>
    </p:spTree>
    <p:extLst>
      <p:ext uri="{BB962C8B-B14F-4D97-AF65-F5344CB8AC3E}">
        <p14:creationId xmlns:p14="http://schemas.microsoft.com/office/powerpoint/2010/main" val="1571136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68B8F7-778C-C2A3-ED67-68F2AB2B976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C351580-D04E-E8E8-CF26-A26BF0F59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C02DE1-3DA0-1500-6F30-85151E3E1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white letters and a blue background&#10;&#10;Description automatically generated">
            <a:extLst>
              <a:ext uri="{FF2B5EF4-FFF2-40B4-BE49-F238E27FC236}">
                <a16:creationId xmlns:a16="http://schemas.microsoft.com/office/drawing/2014/main" id="{B6DC8561-6F36-9309-24B5-D97207D35E8F}"/>
              </a:ext>
            </a:extLst>
          </p:cNvPr>
          <p:cNvPicPr>
            <a:picLocks noChangeAspect="1"/>
          </p:cNvPicPr>
          <p:nvPr/>
        </p:nvPicPr>
        <p:blipFill>
          <a:blip r:embed="rId2">
            <a:extLst>
              <a:ext uri="{28A0092B-C50C-407E-A947-70E740481C1C}">
                <a14:useLocalDpi xmlns:a14="http://schemas.microsoft.com/office/drawing/2010/main" val="0"/>
              </a:ext>
            </a:extLst>
          </a:blip>
          <a:srcRect t="19698" b="5277"/>
          <a:stretch/>
        </p:blipFill>
        <p:spPr>
          <a:xfrm>
            <a:off x="158744" y="211559"/>
            <a:ext cx="7314545" cy="1152434"/>
          </a:xfrm>
          <a:prstGeom prst="rect">
            <a:avLst/>
          </a:prstGeom>
        </p:spPr>
      </p:pic>
      <p:grpSp>
        <p:nvGrpSpPr>
          <p:cNvPr id="16" name="Group 15">
            <a:extLst>
              <a:ext uri="{FF2B5EF4-FFF2-40B4-BE49-F238E27FC236}">
                <a16:creationId xmlns:a16="http://schemas.microsoft.com/office/drawing/2014/main" id="{30F33780-E1F6-58F1-D667-DDC1BC3C95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7" name="Freeform: Shape 16">
              <a:extLst>
                <a:ext uri="{FF2B5EF4-FFF2-40B4-BE49-F238E27FC236}">
                  <a16:creationId xmlns:a16="http://schemas.microsoft.com/office/drawing/2014/main" id="{DDC35E64-A53F-FD5E-A6D0-4C1614194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3BDED9E-B885-9F90-334A-D4F218E70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2E6EF4E-2D44-1A2D-BC50-E97DB8397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74E995D3-320E-EEB5-A742-564643996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23ED174F-9692-EB69-3E2A-8837C826175A}"/>
              </a:ext>
            </a:extLst>
          </p:cNvPr>
          <p:cNvPicPr>
            <a:picLocks noChangeAspect="1"/>
          </p:cNvPicPr>
          <p:nvPr/>
        </p:nvPicPr>
        <p:blipFill>
          <a:blip r:embed="rId3">
            <a:extLst>
              <a:ext uri="{28A0092B-C50C-407E-A947-70E740481C1C}">
                <a14:useLocalDpi xmlns:a14="http://schemas.microsoft.com/office/drawing/2010/main" val="0"/>
              </a:ext>
            </a:extLst>
          </a:blip>
          <a:srcRect l="-58" t="8176" r="58" b="29366"/>
          <a:stretch/>
        </p:blipFill>
        <p:spPr>
          <a:xfrm>
            <a:off x="0" y="6270696"/>
            <a:ext cx="12192000" cy="601784"/>
          </a:xfrm>
          <a:prstGeom prst="rect">
            <a:avLst/>
          </a:prstGeom>
        </p:spPr>
      </p:pic>
      <p:grpSp>
        <p:nvGrpSpPr>
          <p:cNvPr id="22" name="Group 21">
            <a:extLst>
              <a:ext uri="{FF2B5EF4-FFF2-40B4-BE49-F238E27FC236}">
                <a16:creationId xmlns:a16="http://schemas.microsoft.com/office/drawing/2014/main" id="{3D19E657-EAC4-9C93-FD31-942D551841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3" name="Freeform: Shape 22">
              <a:extLst>
                <a:ext uri="{FF2B5EF4-FFF2-40B4-BE49-F238E27FC236}">
                  <a16:creationId xmlns:a16="http://schemas.microsoft.com/office/drawing/2014/main" id="{AA9D6089-C151-29F3-1003-913C6FBE7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19ABD0F-35DF-E40C-68FF-08B3BEF2C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F98B6552-5F36-40D4-ED66-98C615AC4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F1263833-DB63-13FF-5C47-55236B3A54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82EF7AAD-1571-8366-C9D9-0A728D625471}"/>
              </a:ext>
            </a:extLst>
          </p:cNvPr>
          <p:cNvSpPr txBox="1"/>
          <p:nvPr/>
        </p:nvSpPr>
        <p:spPr>
          <a:xfrm>
            <a:off x="158744" y="2694268"/>
            <a:ext cx="11935285" cy="2862322"/>
          </a:xfrm>
          <a:prstGeom prst="rect">
            <a:avLst/>
          </a:prstGeom>
          <a:noFill/>
        </p:spPr>
        <p:txBody>
          <a:bodyPr wrap="square">
            <a:spAutoFit/>
          </a:bodyPr>
          <a:lstStyle/>
          <a:p>
            <a:r>
              <a:rPr lang="en-NZ" sz="2000" b="1" dirty="0"/>
              <a:t>	Module 1 </a:t>
            </a:r>
            <a:r>
              <a:rPr lang="en-NZ" sz="2000" b="1" dirty="0">
                <a:ea typeface="+mn-lt"/>
                <a:cs typeface="+mn-lt"/>
              </a:rPr>
              <a:t>	</a:t>
            </a:r>
            <a:r>
              <a:rPr lang="en-NZ" sz="2000" dirty="0"/>
              <a:t>Understanding the farming business as a whole</a:t>
            </a:r>
          </a:p>
          <a:p>
            <a:endParaRPr lang="en-NZ" sz="2000" dirty="0"/>
          </a:p>
          <a:p>
            <a:r>
              <a:rPr lang="en-NZ" sz="2000" b="1" i="1" dirty="0">
                <a:solidFill>
                  <a:srgbClr val="FF0000"/>
                </a:solidFill>
              </a:rPr>
              <a:t>	</a:t>
            </a:r>
            <a:r>
              <a:rPr lang="en-NZ" sz="2000" b="1" dirty="0"/>
              <a:t>Webinar	 </a:t>
            </a:r>
            <a:r>
              <a:rPr lang="en-NZ" sz="2000" dirty="0"/>
              <a:t>Farm pathways</a:t>
            </a:r>
            <a:endParaRPr lang="en-US" sz="2000" dirty="0"/>
          </a:p>
          <a:p>
            <a:endParaRPr lang="en-NZ" sz="2000" dirty="0"/>
          </a:p>
          <a:p>
            <a:r>
              <a:rPr lang="en-NZ" sz="2000" b="1" i="1" dirty="0">
                <a:solidFill>
                  <a:srgbClr val="FF0000"/>
                </a:solidFill>
              </a:rPr>
              <a:t>	</a:t>
            </a:r>
            <a:r>
              <a:rPr lang="en-NZ" sz="2000" b="1" dirty="0"/>
              <a:t>Module 2 	</a:t>
            </a:r>
            <a:r>
              <a:rPr lang="en-NZ" sz="2000" dirty="0"/>
              <a:t> </a:t>
            </a:r>
            <a:r>
              <a:rPr lang="en-US" sz="2000" dirty="0"/>
              <a:t>Technology , Genetics &amp; Building Better Teams</a:t>
            </a:r>
            <a:endParaRPr lang="en-NZ" sz="2000" dirty="0"/>
          </a:p>
          <a:p>
            <a:endParaRPr lang="en-NZ" sz="2000" dirty="0"/>
          </a:p>
          <a:p>
            <a:r>
              <a:rPr lang="en-NZ" sz="2000" b="1" i="1" dirty="0">
                <a:solidFill>
                  <a:srgbClr val="FF0000"/>
                </a:solidFill>
              </a:rPr>
              <a:t>	</a:t>
            </a:r>
            <a:r>
              <a:rPr lang="en-NZ" sz="2000" b="1" dirty="0"/>
              <a:t>Module 3 	</a:t>
            </a:r>
            <a:r>
              <a:rPr lang="en-NZ" sz="2000" dirty="0"/>
              <a:t>Meat Appreciation </a:t>
            </a:r>
          </a:p>
          <a:p>
            <a:endParaRPr lang="en-NZ" sz="2000" dirty="0"/>
          </a:p>
          <a:p>
            <a:endParaRPr lang="en-NZ" sz="2000" dirty="0"/>
          </a:p>
        </p:txBody>
      </p:sp>
      <p:sp>
        <p:nvSpPr>
          <p:cNvPr id="6" name="TextBox 5">
            <a:extLst>
              <a:ext uri="{FF2B5EF4-FFF2-40B4-BE49-F238E27FC236}">
                <a16:creationId xmlns:a16="http://schemas.microsoft.com/office/drawing/2014/main" id="{19F1A6FC-CF5D-E937-8C76-EEFDF4609D41}"/>
              </a:ext>
            </a:extLst>
          </p:cNvPr>
          <p:cNvSpPr txBox="1"/>
          <p:nvPr/>
        </p:nvSpPr>
        <p:spPr>
          <a:xfrm>
            <a:off x="158744" y="1677990"/>
            <a:ext cx="7450370" cy="584775"/>
          </a:xfrm>
          <a:prstGeom prst="rect">
            <a:avLst/>
          </a:prstGeom>
          <a:noFill/>
        </p:spPr>
        <p:txBody>
          <a:bodyPr wrap="square">
            <a:spAutoFit/>
          </a:bodyPr>
          <a:lstStyle/>
          <a:p>
            <a:r>
              <a:rPr lang="en-US" sz="3200" b="1" dirty="0"/>
              <a:t>HOW DOES THE PROGRAMME WORK? </a:t>
            </a:r>
            <a:endParaRPr lang="en-NZ" sz="3200" b="1" dirty="0"/>
          </a:p>
        </p:txBody>
      </p:sp>
    </p:spTree>
    <p:extLst>
      <p:ext uri="{BB962C8B-B14F-4D97-AF65-F5344CB8AC3E}">
        <p14:creationId xmlns:p14="http://schemas.microsoft.com/office/powerpoint/2010/main" val="368354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ield with a sunset in the background&#10;&#10;Description automatically generated">
            <a:extLst>
              <a:ext uri="{FF2B5EF4-FFF2-40B4-BE49-F238E27FC236}">
                <a16:creationId xmlns:a16="http://schemas.microsoft.com/office/drawing/2014/main" id="{62D84FE3-EC24-2747-7F8A-3665BEFA4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FCCB931-337A-4974-703A-46EC5A1FA686}"/>
              </a:ext>
            </a:extLst>
          </p:cNvPr>
          <p:cNvSpPr txBox="1"/>
          <p:nvPr/>
        </p:nvSpPr>
        <p:spPr>
          <a:xfrm>
            <a:off x="130628" y="5856513"/>
            <a:ext cx="12192000" cy="923330"/>
          </a:xfrm>
          <a:prstGeom prst="rect">
            <a:avLst/>
          </a:prstGeom>
          <a:noFill/>
        </p:spPr>
        <p:txBody>
          <a:bodyPr wrap="square" rtlCol="0">
            <a:spAutoFit/>
          </a:bodyPr>
          <a:lstStyle/>
          <a:p>
            <a:r>
              <a:rPr lang="en-US" sz="5400" dirty="0">
                <a:hlinkClick r:id="rId3">
                  <a:extLst>
                    <a:ext uri="{A12FA001-AC4F-418D-AE19-62706E023703}">
                      <ahyp:hlinkClr xmlns:ahyp="http://schemas.microsoft.com/office/drawing/2018/hyperlinkcolor" val="tx"/>
                    </a:ext>
                  </a:extLst>
                </a:hlinkClick>
              </a:rPr>
              <a:t>Our strategy | Beef + Lamb New Zealand</a:t>
            </a:r>
            <a:endParaRPr lang="en-NZ" sz="5400" dirty="0"/>
          </a:p>
        </p:txBody>
      </p:sp>
    </p:spTree>
    <p:extLst>
      <p:ext uri="{BB962C8B-B14F-4D97-AF65-F5344CB8AC3E}">
        <p14:creationId xmlns:p14="http://schemas.microsoft.com/office/powerpoint/2010/main" val="165836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FD0DF1-FDA9-263B-E77D-7B6975ABC62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7524B4E-801F-B45F-1098-FB7E9650D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E9F0C1-C059-41BC-C57D-6D35CCBB9B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white letters and a blue background&#10;&#10;Description automatically generated">
            <a:extLst>
              <a:ext uri="{FF2B5EF4-FFF2-40B4-BE49-F238E27FC236}">
                <a16:creationId xmlns:a16="http://schemas.microsoft.com/office/drawing/2014/main" id="{66F607FA-7713-4952-8010-3606DB451557}"/>
              </a:ext>
            </a:extLst>
          </p:cNvPr>
          <p:cNvPicPr>
            <a:picLocks noChangeAspect="1"/>
          </p:cNvPicPr>
          <p:nvPr/>
        </p:nvPicPr>
        <p:blipFill>
          <a:blip r:embed="rId2">
            <a:extLst>
              <a:ext uri="{28A0092B-C50C-407E-A947-70E740481C1C}">
                <a14:useLocalDpi xmlns:a14="http://schemas.microsoft.com/office/drawing/2010/main" val="0"/>
              </a:ext>
            </a:extLst>
          </a:blip>
          <a:srcRect t="19698" b="5277"/>
          <a:stretch/>
        </p:blipFill>
        <p:spPr>
          <a:xfrm>
            <a:off x="158744" y="211559"/>
            <a:ext cx="7314545" cy="1152434"/>
          </a:xfrm>
          <a:prstGeom prst="rect">
            <a:avLst/>
          </a:prstGeom>
        </p:spPr>
      </p:pic>
      <p:grpSp>
        <p:nvGrpSpPr>
          <p:cNvPr id="16" name="Group 15">
            <a:extLst>
              <a:ext uri="{FF2B5EF4-FFF2-40B4-BE49-F238E27FC236}">
                <a16:creationId xmlns:a16="http://schemas.microsoft.com/office/drawing/2014/main" id="{EB4AA112-8131-99F1-6F8F-7AD288D7BA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7" name="Freeform: Shape 16">
              <a:extLst>
                <a:ext uri="{FF2B5EF4-FFF2-40B4-BE49-F238E27FC236}">
                  <a16:creationId xmlns:a16="http://schemas.microsoft.com/office/drawing/2014/main" id="{6DB265B4-4975-CC51-1E36-A67432099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86E51DA-DCDB-0D30-159A-E77CE8E0B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FCE1570-B8D9-C5B5-7455-652991F53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0E796F2B-E6E6-AAB3-A644-BB9E7CE78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E24C2967-5081-6351-F493-B9F46B67871A}"/>
              </a:ext>
            </a:extLst>
          </p:cNvPr>
          <p:cNvPicPr>
            <a:picLocks noChangeAspect="1"/>
          </p:cNvPicPr>
          <p:nvPr/>
        </p:nvPicPr>
        <p:blipFill>
          <a:blip r:embed="rId3">
            <a:extLst>
              <a:ext uri="{28A0092B-C50C-407E-A947-70E740481C1C}">
                <a14:useLocalDpi xmlns:a14="http://schemas.microsoft.com/office/drawing/2010/main" val="0"/>
              </a:ext>
            </a:extLst>
          </a:blip>
          <a:srcRect l="-58" t="8176" r="58" b="29366"/>
          <a:stretch/>
        </p:blipFill>
        <p:spPr>
          <a:xfrm>
            <a:off x="0" y="6270696"/>
            <a:ext cx="12192000" cy="601784"/>
          </a:xfrm>
          <a:prstGeom prst="rect">
            <a:avLst/>
          </a:prstGeom>
        </p:spPr>
      </p:pic>
      <p:grpSp>
        <p:nvGrpSpPr>
          <p:cNvPr id="22" name="Group 21">
            <a:extLst>
              <a:ext uri="{FF2B5EF4-FFF2-40B4-BE49-F238E27FC236}">
                <a16:creationId xmlns:a16="http://schemas.microsoft.com/office/drawing/2014/main" id="{2CD6A062-5425-2EDF-AA94-85DB69EFC7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3" name="Freeform: Shape 22">
              <a:extLst>
                <a:ext uri="{FF2B5EF4-FFF2-40B4-BE49-F238E27FC236}">
                  <a16:creationId xmlns:a16="http://schemas.microsoft.com/office/drawing/2014/main" id="{6CD720EA-7D68-A4C4-4E6A-33682083D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BF1CD3-2948-2453-5261-7AF354284F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E1B3A48C-B1BE-4D4C-620D-816C74D7D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44570BDE-B586-0BD3-ABCC-4E17DD242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3291492-C358-0376-AFCC-758C1C72AEA6}"/>
              </a:ext>
            </a:extLst>
          </p:cNvPr>
          <p:cNvSpPr txBox="1"/>
          <p:nvPr/>
        </p:nvSpPr>
        <p:spPr>
          <a:xfrm>
            <a:off x="158744" y="1616874"/>
            <a:ext cx="9742714" cy="584775"/>
          </a:xfrm>
          <a:prstGeom prst="rect">
            <a:avLst/>
          </a:prstGeom>
          <a:noFill/>
        </p:spPr>
        <p:txBody>
          <a:bodyPr wrap="square">
            <a:spAutoFit/>
          </a:bodyPr>
          <a:lstStyle/>
          <a:p>
            <a:r>
              <a:rPr lang="en-NZ" sz="3200" b="1" dirty="0"/>
              <a:t>SOME EXAMPLES OF WHO B+LNZ WORKS WITH</a:t>
            </a:r>
          </a:p>
        </p:txBody>
      </p:sp>
      <p:pic>
        <p:nvPicPr>
          <p:cNvPr id="8" name="Picture 2">
            <a:extLst>
              <a:ext uri="{FF2B5EF4-FFF2-40B4-BE49-F238E27FC236}">
                <a16:creationId xmlns:a16="http://schemas.microsoft.com/office/drawing/2014/main" id="{DC5AE3D1-0F31-7EBD-3811-6E2F27B538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1981" y="2243133"/>
            <a:ext cx="6383762" cy="3832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582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11FB32-27D8-11AD-76C3-2305C161EA92}"/>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8E79A54-DD54-DADD-D4B2-183EBF940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C84911-CD87-CEDD-F2D9-88BCCDE01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4CB7C4D-51E3-5103-CF6C-64FA48E126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7" name="Freeform: Shape 16">
              <a:extLst>
                <a:ext uri="{FF2B5EF4-FFF2-40B4-BE49-F238E27FC236}">
                  <a16:creationId xmlns:a16="http://schemas.microsoft.com/office/drawing/2014/main" id="{5AE7F210-EC74-5903-B46E-65E0F67C5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07817E2-C4D2-CDF4-56A1-6BE3B606D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5D4EF1D-4B70-2522-BE3A-0BAF6D4F3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EB024D5E-8554-D3F0-29D8-83A5EBDC7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50239EA8-2D57-3434-E715-74158D2047BB}"/>
              </a:ext>
            </a:extLst>
          </p:cNvPr>
          <p:cNvPicPr>
            <a:picLocks noChangeAspect="1"/>
          </p:cNvPicPr>
          <p:nvPr/>
        </p:nvPicPr>
        <p:blipFill>
          <a:blip r:embed="rId2">
            <a:extLst>
              <a:ext uri="{28A0092B-C50C-407E-A947-70E740481C1C}">
                <a14:useLocalDpi xmlns:a14="http://schemas.microsoft.com/office/drawing/2010/main" val="0"/>
              </a:ext>
            </a:extLst>
          </a:blip>
          <a:srcRect l="-58" t="8176" r="58" b="29366"/>
          <a:stretch/>
        </p:blipFill>
        <p:spPr>
          <a:xfrm>
            <a:off x="0" y="6270696"/>
            <a:ext cx="12192000" cy="601784"/>
          </a:xfrm>
          <a:prstGeom prst="rect">
            <a:avLst/>
          </a:prstGeom>
        </p:spPr>
      </p:pic>
      <p:grpSp>
        <p:nvGrpSpPr>
          <p:cNvPr id="22" name="Group 21">
            <a:extLst>
              <a:ext uri="{FF2B5EF4-FFF2-40B4-BE49-F238E27FC236}">
                <a16:creationId xmlns:a16="http://schemas.microsoft.com/office/drawing/2014/main" id="{D21D6CBA-6822-5084-1510-83BDA91B1F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3" name="Freeform: Shape 22">
              <a:extLst>
                <a:ext uri="{FF2B5EF4-FFF2-40B4-BE49-F238E27FC236}">
                  <a16:creationId xmlns:a16="http://schemas.microsoft.com/office/drawing/2014/main" id="{E5409C9A-6FF2-D71A-E4F8-AFF18CBC0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939561C-E963-8628-7D2C-CD5CC6EE0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B0F4CB79-D6E7-5257-C76B-9CC485F1D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A96B0696-0C38-4353-FCC5-F36CD4A6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D3A77DA4-73BA-AEF8-B030-933D99A05998}"/>
              </a:ext>
            </a:extLst>
          </p:cNvPr>
          <p:cNvSpPr txBox="1"/>
          <p:nvPr/>
        </p:nvSpPr>
        <p:spPr>
          <a:xfrm>
            <a:off x="1067863" y="568944"/>
            <a:ext cx="3377892" cy="584775"/>
          </a:xfrm>
          <a:prstGeom prst="rect">
            <a:avLst/>
          </a:prstGeom>
          <a:noFill/>
        </p:spPr>
        <p:txBody>
          <a:bodyPr wrap="square">
            <a:spAutoFit/>
          </a:bodyPr>
          <a:lstStyle/>
          <a:p>
            <a:r>
              <a:rPr lang="en-US" sz="3200" b="1" kern="1200" dirty="0">
                <a:solidFill>
                  <a:schemeClr val="tx1"/>
                </a:solidFill>
                <a:latin typeface="+mj-lt"/>
                <a:ea typeface="+mj-ea"/>
                <a:cs typeface="+mj-cs"/>
              </a:rPr>
              <a:t>WEEKLY </a:t>
            </a:r>
            <a:r>
              <a:rPr lang="en-US" sz="3200" b="1" dirty="0">
                <a:solidFill>
                  <a:schemeClr val="tx1"/>
                </a:solidFill>
              </a:rPr>
              <a:t>E-DIARY </a:t>
            </a:r>
            <a:endParaRPr lang="en-NZ" sz="3200" b="1" dirty="0"/>
          </a:p>
        </p:txBody>
      </p:sp>
      <p:sp>
        <p:nvSpPr>
          <p:cNvPr id="6" name="Content Placeholder 3">
            <a:extLst>
              <a:ext uri="{FF2B5EF4-FFF2-40B4-BE49-F238E27FC236}">
                <a16:creationId xmlns:a16="http://schemas.microsoft.com/office/drawing/2014/main" id="{FD66545A-1124-E037-5FAB-62AE6DF4DD94}"/>
              </a:ext>
            </a:extLst>
          </p:cNvPr>
          <p:cNvSpPr txBox="1">
            <a:spLocks/>
          </p:cNvSpPr>
          <p:nvPr/>
        </p:nvSpPr>
        <p:spPr>
          <a:xfrm>
            <a:off x="1122935" y="1538972"/>
            <a:ext cx="3427001" cy="39085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NZ" sz="2400" dirty="0"/>
              <a:t>Friday morning highlights:</a:t>
            </a:r>
          </a:p>
          <a:p>
            <a:pPr marL="457200" indent="-457200"/>
            <a:r>
              <a:rPr lang="en-NZ" sz="2400" dirty="0"/>
              <a:t>Upcoming events</a:t>
            </a:r>
          </a:p>
          <a:p>
            <a:pPr marL="457200" indent="-457200"/>
            <a:r>
              <a:rPr lang="en-NZ" sz="2400" dirty="0"/>
              <a:t>Industry news</a:t>
            </a:r>
          </a:p>
          <a:p>
            <a:pPr marL="457200" indent="-457200"/>
            <a:r>
              <a:rPr lang="en-NZ" sz="2400" dirty="0"/>
              <a:t>Regional notices</a:t>
            </a:r>
          </a:p>
          <a:p>
            <a:pPr marL="457200" indent="-457200"/>
            <a:r>
              <a:rPr lang="en-NZ" sz="2400" dirty="0"/>
              <a:t>Topical resources</a:t>
            </a:r>
          </a:p>
          <a:p>
            <a:endParaRPr lang="en-NZ" sz="2400" dirty="0"/>
          </a:p>
          <a:p>
            <a:pPr marL="457200" indent="-457200"/>
            <a:r>
              <a:rPr lang="en-US" sz="2000" dirty="0"/>
              <a:t>You should all be signed up but can stop them anytime</a:t>
            </a:r>
          </a:p>
          <a:p>
            <a:endParaRPr lang="en-US" sz="1900" dirty="0"/>
          </a:p>
        </p:txBody>
      </p:sp>
      <p:pic>
        <p:nvPicPr>
          <p:cNvPr id="9" name="Picture 5" descr="Text&#10;&#10;Description automatically generated">
            <a:extLst>
              <a:ext uri="{FF2B5EF4-FFF2-40B4-BE49-F238E27FC236}">
                <a16:creationId xmlns:a16="http://schemas.microsoft.com/office/drawing/2014/main" id="{52E0605B-A769-77FD-886D-5B32006243DB}"/>
              </a:ext>
            </a:extLst>
          </p:cNvPr>
          <p:cNvPicPr>
            <a:picLocks noChangeAspect="1"/>
          </p:cNvPicPr>
          <p:nvPr/>
        </p:nvPicPr>
        <p:blipFill>
          <a:blip r:embed="rId3"/>
          <a:stretch>
            <a:fillRect/>
          </a:stretch>
        </p:blipFill>
        <p:spPr>
          <a:xfrm>
            <a:off x="5427132" y="486831"/>
            <a:ext cx="5859584" cy="5637086"/>
          </a:xfrm>
          <a:prstGeom prst="rect">
            <a:avLst/>
          </a:prstGeom>
        </p:spPr>
      </p:pic>
    </p:spTree>
    <p:extLst>
      <p:ext uri="{BB962C8B-B14F-4D97-AF65-F5344CB8AC3E}">
        <p14:creationId xmlns:p14="http://schemas.microsoft.com/office/powerpoint/2010/main" val="541735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7C2763-6E3D-B99E-60FD-E6961D70B1B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D946BB1-DA75-889D-20FF-229CA4ACF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970478-BF21-FAED-97BB-003BF868E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51D718C-C8E9-14BB-D4FC-1D5DBE7B6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7" name="Freeform: Shape 16">
              <a:extLst>
                <a:ext uri="{FF2B5EF4-FFF2-40B4-BE49-F238E27FC236}">
                  <a16:creationId xmlns:a16="http://schemas.microsoft.com/office/drawing/2014/main" id="{CCBCDF62-24A8-9CC4-9B2D-484EAE659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58E266-25A1-F575-1A05-6845C1015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2A73D85-F1EF-F7A3-D90C-88375DF68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D4C18E88-1252-F392-7997-D1C7D0D35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6FFBFB6B-1088-3761-9607-55543D825E52}"/>
              </a:ext>
            </a:extLst>
          </p:cNvPr>
          <p:cNvPicPr>
            <a:picLocks noChangeAspect="1"/>
          </p:cNvPicPr>
          <p:nvPr/>
        </p:nvPicPr>
        <p:blipFill>
          <a:blip r:embed="rId2">
            <a:extLst>
              <a:ext uri="{28A0092B-C50C-407E-A947-70E740481C1C}">
                <a14:useLocalDpi xmlns:a14="http://schemas.microsoft.com/office/drawing/2010/main" val="0"/>
              </a:ext>
            </a:extLst>
          </a:blip>
          <a:srcRect l="-58" t="8176" r="58" b="29366"/>
          <a:stretch/>
        </p:blipFill>
        <p:spPr>
          <a:xfrm>
            <a:off x="0" y="6270696"/>
            <a:ext cx="12192000" cy="601784"/>
          </a:xfrm>
          <a:prstGeom prst="rect">
            <a:avLst/>
          </a:prstGeom>
        </p:spPr>
      </p:pic>
      <p:grpSp>
        <p:nvGrpSpPr>
          <p:cNvPr id="22" name="Group 21">
            <a:extLst>
              <a:ext uri="{FF2B5EF4-FFF2-40B4-BE49-F238E27FC236}">
                <a16:creationId xmlns:a16="http://schemas.microsoft.com/office/drawing/2014/main" id="{8DF914E6-E336-4986-AE8E-7A9C57834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3" name="Freeform: Shape 22">
              <a:extLst>
                <a:ext uri="{FF2B5EF4-FFF2-40B4-BE49-F238E27FC236}">
                  <a16:creationId xmlns:a16="http://schemas.microsoft.com/office/drawing/2014/main" id="{C2C95444-8DDD-A641-4815-EB27A5FE8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BB62804-54B3-00CD-9D50-9E5CEE79F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7D7FE2B5-D5E5-6805-1379-9237E59CC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C8AAC671-BAAD-5413-D8F8-E03CBDA935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2">
            <a:extLst>
              <a:ext uri="{FF2B5EF4-FFF2-40B4-BE49-F238E27FC236}">
                <a16:creationId xmlns:a16="http://schemas.microsoft.com/office/drawing/2014/main" id="{830A5800-D2FE-487D-95D7-00BC18A0A541}"/>
              </a:ext>
            </a:extLst>
          </p:cNvPr>
          <p:cNvSpPr txBox="1">
            <a:spLocks/>
          </p:cNvSpPr>
          <p:nvPr/>
        </p:nvSpPr>
        <p:spPr>
          <a:xfrm>
            <a:off x="571521" y="1016318"/>
            <a:ext cx="11599954" cy="54518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000" dirty="0"/>
              <a:t>Sign up to be at the front of the queue when we release our key economic reports and agricultural forecasts.</a:t>
            </a:r>
          </a:p>
          <a:p>
            <a:endParaRPr lang="en-NZ" sz="2000" dirty="0"/>
          </a:p>
          <a:p>
            <a:r>
              <a:rPr lang="en-NZ" sz="2000" dirty="0"/>
              <a:t>Beef + Lamb New Zealand's Economic Service publishes five bulletins annually, linked to the: </a:t>
            </a:r>
          </a:p>
          <a:p>
            <a:pPr marL="342900" indent="-342900"/>
            <a:r>
              <a:rPr lang="en-NZ" sz="2000" dirty="0"/>
              <a:t>Lamb Crop</a:t>
            </a:r>
          </a:p>
          <a:p>
            <a:pPr marL="342900" indent="-342900"/>
            <a:r>
              <a:rPr lang="en-NZ" sz="2000" dirty="0"/>
              <a:t>New Season Update</a:t>
            </a:r>
          </a:p>
          <a:p>
            <a:pPr marL="342900" indent="-342900"/>
            <a:r>
              <a:rPr lang="en-NZ" sz="2000" dirty="0"/>
              <a:t>Mid-Season Update</a:t>
            </a:r>
          </a:p>
          <a:p>
            <a:pPr marL="342900" indent="-342900"/>
            <a:r>
              <a:rPr lang="en-NZ" sz="2000" dirty="0"/>
              <a:t>Stock Number Survey </a:t>
            </a:r>
          </a:p>
          <a:p>
            <a:pPr marL="342900" indent="-342900"/>
            <a:r>
              <a:rPr lang="en-NZ" sz="2000" dirty="0"/>
              <a:t>Cost Movement Report</a:t>
            </a:r>
          </a:p>
          <a:p>
            <a:endParaRPr lang="en-GB" dirty="0"/>
          </a:p>
        </p:txBody>
      </p:sp>
      <p:pic>
        <p:nvPicPr>
          <p:cNvPr id="9" name="Picture 8" descr="A screenshot of a calendar&#10;&#10;Description automatically generated">
            <a:extLst>
              <a:ext uri="{FF2B5EF4-FFF2-40B4-BE49-F238E27FC236}">
                <a16:creationId xmlns:a16="http://schemas.microsoft.com/office/drawing/2014/main" id="{CC723E08-CBE4-DC80-259A-5E2971FA6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468" y="2764045"/>
            <a:ext cx="7671140" cy="2620973"/>
          </a:xfrm>
          <a:prstGeom prst="rect">
            <a:avLst/>
          </a:prstGeom>
        </p:spPr>
      </p:pic>
    </p:spTree>
    <p:extLst>
      <p:ext uri="{BB962C8B-B14F-4D97-AF65-F5344CB8AC3E}">
        <p14:creationId xmlns:p14="http://schemas.microsoft.com/office/powerpoint/2010/main" val="101097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15B0C4-D86D-4E00-BB25-865DE8DBE79B}"/>
              </a:ext>
            </a:extLst>
          </p:cNvPr>
          <p:cNvPicPr>
            <a:picLocks noGrp="1" noChangeAspect="1"/>
          </p:cNvPicPr>
          <p:nvPr>
            <p:ph idx="1"/>
          </p:nvPr>
        </p:nvPicPr>
        <p:blipFill rotWithShape="1">
          <a:blip r:embed="rId3"/>
          <a:srcRect b="76191"/>
          <a:stretch/>
        </p:blipFill>
        <p:spPr>
          <a:xfrm>
            <a:off x="20" y="10"/>
            <a:ext cx="12191980" cy="1915876"/>
          </a:xfrm>
          <a:prstGeom prst="rect">
            <a:avLst/>
          </a:prstGeom>
        </p:spPr>
      </p:pic>
      <p:pic>
        <p:nvPicPr>
          <p:cNvPr id="10" name="Picture 9" descr="A screenshot of a website&#10;&#10;Description automatically generated">
            <a:extLst>
              <a:ext uri="{FF2B5EF4-FFF2-40B4-BE49-F238E27FC236}">
                <a16:creationId xmlns:a16="http://schemas.microsoft.com/office/drawing/2014/main" id="{4C28190C-AC05-09A5-CC00-76042AD5960E}"/>
              </a:ext>
            </a:extLst>
          </p:cNvPr>
          <p:cNvPicPr>
            <a:picLocks noChangeAspect="1"/>
          </p:cNvPicPr>
          <p:nvPr/>
        </p:nvPicPr>
        <p:blipFill>
          <a:blip r:embed="rId4">
            <a:extLst>
              <a:ext uri="{28A0092B-C50C-407E-A947-70E740481C1C}">
                <a14:useLocalDpi xmlns:a14="http://schemas.microsoft.com/office/drawing/2010/main" val="0"/>
              </a:ext>
            </a:extLst>
          </a:blip>
          <a:srcRect t="27464" b="387"/>
          <a:stretch/>
        </p:blipFill>
        <p:spPr>
          <a:xfrm>
            <a:off x="477270" y="1877431"/>
            <a:ext cx="11237459" cy="4980559"/>
          </a:xfrm>
          <a:prstGeom prst="rect">
            <a:avLst/>
          </a:prstGeom>
        </p:spPr>
      </p:pic>
    </p:spTree>
    <p:extLst>
      <p:ext uri="{BB962C8B-B14F-4D97-AF65-F5344CB8AC3E}">
        <p14:creationId xmlns:p14="http://schemas.microsoft.com/office/powerpoint/2010/main" val="1197444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4C7050-7A8F-E52A-A9EF-6E87E94B2CC2}"/>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250F62-4B03-796C-8677-9263B6840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10B005-7D34-913A-B3B0-6B87BEF7B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01007E5-33EC-2AD2-3B82-07EDCD2B75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7" name="Freeform: Shape 16">
              <a:extLst>
                <a:ext uri="{FF2B5EF4-FFF2-40B4-BE49-F238E27FC236}">
                  <a16:creationId xmlns:a16="http://schemas.microsoft.com/office/drawing/2014/main" id="{E269DCB3-6B29-FFC4-50D8-29204B1E0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370EC53-DB72-9F7B-17BC-45F2C291EA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5C25F39-6302-8C3B-7288-39890C115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E6467F1B-B9D3-AEB9-FB0B-6E38099BD1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729A9709-9712-4433-DBC7-77CF0E130ADE}"/>
              </a:ext>
            </a:extLst>
          </p:cNvPr>
          <p:cNvPicPr>
            <a:picLocks noChangeAspect="1"/>
          </p:cNvPicPr>
          <p:nvPr/>
        </p:nvPicPr>
        <p:blipFill>
          <a:blip r:embed="rId2">
            <a:extLst>
              <a:ext uri="{28A0092B-C50C-407E-A947-70E740481C1C}">
                <a14:useLocalDpi xmlns:a14="http://schemas.microsoft.com/office/drawing/2010/main" val="0"/>
              </a:ext>
            </a:extLst>
          </a:blip>
          <a:srcRect l="-58" t="8176" r="58" b="29366"/>
          <a:stretch/>
        </p:blipFill>
        <p:spPr>
          <a:xfrm>
            <a:off x="0" y="6270696"/>
            <a:ext cx="12192000" cy="601784"/>
          </a:xfrm>
          <a:prstGeom prst="rect">
            <a:avLst/>
          </a:prstGeom>
        </p:spPr>
      </p:pic>
      <p:grpSp>
        <p:nvGrpSpPr>
          <p:cNvPr id="22" name="Group 21">
            <a:extLst>
              <a:ext uri="{FF2B5EF4-FFF2-40B4-BE49-F238E27FC236}">
                <a16:creationId xmlns:a16="http://schemas.microsoft.com/office/drawing/2014/main" id="{6B3AE742-A90B-AA6A-73A9-526C0A021E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3" name="Freeform: Shape 22">
              <a:extLst>
                <a:ext uri="{FF2B5EF4-FFF2-40B4-BE49-F238E27FC236}">
                  <a16:creationId xmlns:a16="http://schemas.microsoft.com/office/drawing/2014/main" id="{102CF759-C70E-BF8F-B448-66E7DC50F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25C808D-ABF6-1F26-51B0-C384A39AF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7FA5D05F-DAF6-B40A-2B11-FD6FE8A4F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5D25E66B-462E-9427-491B-CC40F2C53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85609388-2648-E104-D0C3-E58E457FC09E}"/>
              </a:ext>
            </a:extLst>
          </p:cNvPr>
          <p:cNvSpPr txBox="1"/>
          <p:nvPr/>
        </p:nvSpPr>
        <p:spPr>
          <a:xfrm>
            <a:off x="192012" y="2445996"/>
            <a:ext cx="4540008" cy="584775"/>
          </a:xfrm>
          <a:prstGeom prst="rect">
            <a:avLst/>
          </a:prstGeom>
          <a:noFill/>
        </p:spPr>
        <p:txBody>
          <a:bodyPr wrap="square">
            <a:spAutoFit/>
          </a:bodyPr>
          <a:lstStyle/>
          <a:p>
            <a:r>
              <a:rPr lang="en-US" sz="3200" b="1" dirty="0"/>
              <a:t>THE KNOWLEDGE HUB </a:t>
            </a:r>
            <a:endParaRPr lang="en-NZ" sz="3200" dirty="0"/>
          </a:p>
        </p:txBody>
      </p:sp>
      <p:sp>
        <p:nvSpPr>
          <p:cNvPr id="11" name="TextBox 10">
            <a:extLst>
              <a:ext uri="{FF2B5EF4-FFF2-40B4-BE49-F238E27FC236}">
                <a16:creationId xmlns:a16="http://schemas.microsoft.com/office/drawing/2014/main" id="{D04D205E-3E3D-AF09-FDFB-E0E1DBF9D24C}"/>
              </a:ext>
            </a:extLst>
          </p:cNvPr>
          <p:cNvSpPr txBox="1"/>
          <p:nvPr/>
        </p:nvSpPr>
        <p:spPr>
          <a:xfrm>
            <a:off x="192012" y="3185409"/>
            <a:ext cx="6097904" cy="523220"/>
          </a:xfrm>
          <a:prstGeom prst="rect">
            <a:avLst/>
          </a:prstGeom>
          <a:noFill/>
        </p:spPr>
        <p:txBody>
          <a:bodyPr wrap="square">
            <a:spAutoFit/>
          </a:bodyPr>
          <a:lstStyle/>
          <a:p>
            <a:r>
              <a:rPr lang="en-US" sz="2800" dirty="0">
                <a:solidFill>
                  <a:schemeClr val="accent6"/>
                </a:solidFill>
                <a:latin typeface="+mn-lt"/>
                <a:hlinkClick r:id="rId3">
                  <a:extLst>
                    <a:ext uri="{A12FA001-AC4F-418D-AE19-62706E023703}">
                      <ahyp:hlinkClr xmlns:ahyp="http://schemas.microsoft.com/office/drawing/2018/hyperlinkcolor" val="tx"/>
                    </a:ext>
                  </a:extLst>
                </a:hlinkClick>
              </a:rPr>
              <a:t>www.knowledgehub.co.nz</a:t>
            </a:r>
            <a:r>
              <a:rPr lang="en-US" sz="2800" dirty="0">
                <a:solidFill>
                  <a:schemeClr val="accent6"/>
                </a:solidFill>
                <a:latin typeface="+mn-lt"/>
              </a:rPr>
              <a:t> </a:t>
            </a:r>
          </a:p>
        </p:txBody>
      </p:sp>
      <p:pic>
        <p:nvPicPr>
          <p:cNvPr id="13" name="Picture 12">
            <a:extLst>
              <a:ext uri="{FF2B5EF4-FFF2-40B4-BE49-F238E27FC236}">
                <a16:creationId xmlns:a16="http://schemas.microsoft.com/office/drawing/2014/main" id="{CF26612B-013E-866C-AF8E-DC4BA5ED2980}"/>
              </a:ext>
            </a:extLst>
          </p:cNvPr>
          <p:cNvPicPr>
            <a:picLocks noChangeAspect="1"/>
          </p:cNvPicPr>
          <p:nvPr/>
        </p:nvPicPr>
        <p:blipFill rotWithShape="1">
          <a:blip r:embed="rId4"/>
          <a:srcRect l="4736" r="192" b="1"/>
          <a:stretch/>
        </p:blipFill>
        <p:spPr>
          <a:xfrm>
            <a:off x="5586945" y="1028380"/>
            <a:ext cx="5510538" cy="5009706"/>
          </a:xfrm>
          <a:prstGeom prst="rect">
            <a:avLst/>
          </a:prstGeom>
        </p:spPr>
      </p:pic>
    </p:spTree>
    <p:extLst>
      <p:ext uri="{BB962C8B-B14F-4D97-AF65-F5344CB8AC3E}">
        <p14:creationId xmlns:p14="http://schemas.microsoft.com/office/powerpoint/2010/main" val="3737190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77EBFC-5761-0066-11E4-3F775133A73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28A462-3AE2-60A4-29BE-AE581D502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3E55651-BD66-6BD2-EDD7-CD2A69413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0A24237-E9C9-81D5-A72D-796EF19CC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7" name="Freeform: Shape 16">
              <a:extLst>
                <a:ext uri="{FF2B5EF4-FFF2-40B4-BE49-F238E27FC236}">
                  <a16:creationId xmlns:a16="http://schemas.microsoft.com/office/drawing/2014/main" id="{DC1978AA-8612-69F4-BD45-F26B28F00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1EAA703-F091-CCAD-DCB1-D2666E522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64A6058-D64B-3263-1CD3-09F8956BE2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A9A19653-4AF4-2D08-4A04-DBBD74ED0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840F6013-D783-E6A4-52AD-31AE34EF7DD3}"/>
              </a:ext>
            </a:extLst>
          </p:cNvPr>
          <p:cNvPicPr>
            <a:picLocks noChangeAspect="1"/>
          </p:cNvPicPr>
          <p:nvPr/>
        </p:nvPicPr>
        <p:blipFill>
          <a:blip r:embed="rId2">
            <a:extLst>
              <a:ext uri="{28A0092B-C50C-407E-A947-70E740481C1C}">
                <a14:useLocalDpi xmlns:a14="http://schemas.microsoft.com/office/drawing/2010/main" val="0"/>
              </a:ext>
            </a:extLst>
          </a:blip>
          <a:srcRect l="-58" t="8176" r="58" b="29366"/>
          <a:stretch/>
        </p:blipFill>
        <p:spPr>
          <a:xfrm>
            <a:off x="0" y="6270696"/>
            <a:ext cx="12192000" cy="601784"/>
          </a:xfrm>
          <a:prstGeom prst="rect">
            <a:avLst/>
          </a:prstGeom>
        </p:spPr>
      </p:pic>
      <p:grpSp>
        <p:nvGrpSpPr>
          <p:cNvPr id="22" name="Group 21">
            <a:extLst>
              <a:ext uri="{FF2B5EF4-FFF2-40B4-BE49-F238E27FC236}">
                <a16:creationId xmlns:a16="http://schemas.microsoft.com/office/drawing/2014/main" id="{EBE14C0C-C118-51FE-0A22-D8A400EED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3" name="Freeform: Shape 22">
              <a:extLst>
                <a:ext uri="{FF2B5EF4-FFF2-40B4-BE49-F238E27FC236}">
                  <a16:creationId xmlns:a16="http://schemas.microsoft.com/office/drawing/2014/main" id="{EF594588-D751-A3F7-C556-4B3DBC8E9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71D2EE4-A821-06B6-69AB-AB417DC46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4946A95-E241-15ED-7238-3DE32C2BB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3170DFF-C7FB-DDAE-3453-173D510C9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9B68A929-A858-25C9-AE1B-68665D2A7B7D}"/>
              </a:ext>
            </a:extLst>
          </p:cNvPr>
          <p:cNvPicPr>
            <a:picLocks noChangeAspect="1"/>
          </p:cNvPicPr>
          <p:nvPr/>
        </p:nvPicPr>
        <p:blipFill>
          <a:blip r:embed="rId3"/>
          <a:stretch>
            <a:fillRect/>
          </a:stretch>
        </p:blipFill>
        <p:spPr>
          <a:xfrm>
            <a:off x="6111046" y="1242825"/>
            <a:ext cx="5282337" cy="4114800"/>
          </a:xfrm>
          <a:prstGeom prst="rect">
            <a:avLst/>
          </a:prstGeom>
        </p:spPr>
      </p:pic>
      <p:sp>
        <p:nvSpPr>
          <p:cNvPr id="4" name="TextBox 3">
            <a:extLst>
              <a:ext uri="{FF2B5EF4-FFF2-40B4-BE49-F238E27FC236}">
                <a16:creationId xmlns:a16="http://schemas.microsoft.com/office/drawing/2014/main" id="{C349ECA5-C302-9AD9-C87E-480B100D71AB}"/>
              </a:ext>
            </a:extLst>
          </p:cNvPr>
          <p:cNvSpPr txBox="1"/>
          <p:nvPr/>
        </p:nvSpPr>
        <p:spPr>
          <a:xfrm>
            <a:off x="314281" y="2358785"/>
            <a:ext cx="5729287" cy="3231654"/>
          </a:xfrm>
          <a:prstGeom prst="rect">
            <a:avLst/>
          </a:prstGeom>
          <a:noFill/>
        </p:spPr>
        <p:txBody>
          <a:bodyPr wrap="square">
            <a:spAutoFit/>
          </a:bodyPr>
          <a:lstStyle/>
          <a:p>
            <a:r>
              <a:rPr lang="en-NZ" sz="2400" b="1" dirty="0"/>
              <a:t>FIND B+LNZ PODCASTS </a:t>
            </a:r>
          </a:p>
          <a:p>
            <a:r>
              <a:rPr lang="en-NZ" sz="2000" dirty="0"/>
              <a:t>on your phone</a:t>
            </a:r>
          </a:p>
          <a:p>
            <a:r>
              <a:rPr lang="en-NZ" sz="2000" dirty="0"/>
              <a:t>Open your podcast app and search for Beef + Lamb New Zealand or “Scene + Herd”</a:t>
            </a:r>
          </a:p>
          <a:p>
            <a:endParaRPr lang="en-NZ" sz="2000" dirty="0"/>
          </a:p>
          <a:p>
            <a:r>
              <a:rPr lang="en-NZ" sz="2000" dirty="0"/>
              <a:t>On your computer</a:t>
            </a:r>
          </a:p>
          <a:p>
            <a:r>
              <a:rPr lang="en-NZ" sz="2000" dirty="0"/>
              <a:t>Visit our knowledge hub, then click the drop down box to select a relevant topic. Our podcasts will appear near the top and are labelled with the keyword “PODCAST”.</a:t>
            </a:r>
          </a:p>
        </p:txBody>
      </p:sp>
      <p:sp>
        <p:nvSpPr>
          <p:cNvPr id="6" name="TextBox 5">
            <a:extLst>
              <a:ext uri="{FF2B5EF4-FFF2-40B4-BE49-F238E27FC236}">
                <a16:creationId xmlns:a16="http://schemas.microsoft.com/office/drawing/2014/main" id="{A32D3300-5F84-0730-11F0-AA1222054DCA}"/>
              </a:ext>
            </a:extLst>
          </p:cNvPr>
          <p:cNvSpPr txBox="1"/>
          <p:nvPr/>
        </p:nvSpPr>
        <p:spPr>
          <a:xfrm>
            <a:off x="351669" y="1857108"/>
            <a:ext cx="6097904" cy="400110"/>
          </a:xfrm>
          <a:prstGeom prst="rect">
            <a:avLst/>
          </a:prstGeom>
          <a:noFill/>
        </p:spPr>
        <p:txBody>
          <a:bodyPr wrap="square">
            <a:spAutoFit/>
          </a:bodyPr>
          <a:lstStyle/>
          <a:p>
            <a:r>
              <a:rPr lang="en-US" sz="2000" dirty="0"/>
              <a:t>Listen on the go &amp; learn while your busy </a:t>
            </a:r>
            <a:endParaRPr lang="en-NZ" sz="2000" dirty="0"/>
          </a:p>
        </p:txBody>
      </p:sp>
      <p:sp>
        <p:nvSpPr>
          <p:cNvPr id="10" name="TextBox 9">
            <a:extLst>
              <a:ext uri="{FF2B5EF4-FFF2-40B4-BE49-F238E27FC236}">
                <a16:creationId xmlns:a16="http://schemas.microsoft.com/office/drawing/2014/main" id="{42D0CC77-938F-60AC-10E6-2FE87CA86603}"/>
              </a:ext>
            </a:extLst>
          </p:cNvPr>
          <p:cNvSpPr txBox="1"/>
          <p:nvPr/>
        </p:nvSpPr>
        <p:spPr>
          <a:xfrm>
            <a:off x="314281" y="1140647"/>
            <a:ext cx="6097904" cy="584775"/>
          </a:xfrm>
          <a:prstGeom prst="rect">
            <a:avLst/>
          </a:prstGeom>
          <a:noFill/>
        </p:spPr>
        <p:txBody>
          <a:bodyPr wrap="square">
            <a:spAutoFit/>
          </a:bodyPr>
          <a:lstStyle/>
          <a:p>
            <a:r>
              <a:rPr lang="en-US" sz="3200" b="1" dirty="0"/>
              <a:t>PODCASTS</a:t>
            </a:r>
            <a:endParaRPr lang="en-NZ" sz="3200" b="1" dirty="0"/>
          </a:p>
        </p:txBody>
      </p:sp>
    </p:spTree>
    <p:extLst>
      <p:ext uri="{BB962C8B-B14F-4D97-AF65-F5344CB8AC3E}">
        <p14:creationId xmlns:p14="http://schemas.microsoft.com/office/powerpoint/2010/main" val="2455334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11220d-a615-4901-8ebe-605755e11ea5">
      <Terms xmlns="http://schemas.microsoft.com/office/infopath/2007/PartnerControls"/>
    </lcf76f155ced4ddcb4097134ff3c332f>
    <TaxCatchAll xmlns="9b4950db-b4dd-4448-b765-cabc6a8709bc" xsi:nil="true"/>
    <_dlc_DocId xmlns="9b4950db-b4dd-4448-b765-cabc6a8709bc">RQDAPT2VTZDA-34691864-61767</_dlc_DocId>
    <_dlc_DocIdUrl xmlns="9b4950db-b4dd-4448-b765-cabc6a8709bc">
      <Url>https://beeflamb.sharepoint.com/sites/documents/reg/_layouts/15/DocIdRedir.aspx?ID=RQDAPT2VTZDA-34691864-61767</Url>
      <Description>RQDAPT2VTZDA-34691864-61767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1B1B6B51BDBB48851D2A2EC0F34744" ma:contentTypeVersion="74" ma:contentTypeDescription="Create a new document." ma:contentTypeScope="" ma:versionID="05685f3b830e4b5c85fb6d18183717b1">
  <xsd:schema xmlns:xsd="http://www.w3.org/2001/XMLSchema" xmlns:xs="http://www.w3.org/2001/XMLSchema" xmlns:p="http://schemas.microsoft.com/office/2006/metadata/properties" xmlns:ns2="ec11220d-a615-4901-8ebe-605755e11ea5" xmlns:ns3="9b4950db-b4dd-4448-b765-cabc6a8709bc" targetNamespace="http://schemas.microsoft.com/office/2006/metadata/properties" ma:root="true" ma:fieldsID="81888b8964fee4d0f3b5358e5d179c8b" ns2:_="" ns3:_="">
    <xsd:import namespace="ec11220d-a615-4901-8ebe-605755e11ea5"/>
    <xsd:import namespace="9b4950db-b4dd-4448-b765-cabc6a8709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_dlc_DocId" minOccurs="0"/>
                <xsd:element ref="ns3:_dlc_DocIdUrl" minOccurs="0"/>
                <xsd:element ref="ns3:_dlc_DocIdPersistId" minOccurs="0"/>
                <xsd:element ref="ns3:SharedWithUsers" minOccurs="0"/>
                <xsd:element ref="ns3:SharedWithDetails" minOccurs="0"/>
                <xsd:element ref="ns2:MediaServiceAutoKeyPoints" minOccurs="0"/>
                <xsd:element ref="ns2:MediaServiceKeyPoint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1220d-a615-4901-8ebe-605755e11e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5969bfd-fa70-439d-9faf-667c9c8466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4950db-b4dd-4448-b765-cabc6a8709bc" elementFormDefault="qualified">
    <xsd:import namespace="http://schemas.microsoft.com/office/2006/documentManagement/types"/>
    <xsd:import namespace="http://schemas.microsoft.com/office/infopath/2007/PartnerControls"/>
    <xsd:element name="_dlc_DocId" ma:index="15" nillable="true" ma:displayName="Document ID Value" ma:description="The value of the document ID assigned to this item." ma:indexed="true"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1ea68301-49ff-450a-be28-1fbbcc12ae32}" ma:internalName="TaxCatchAll" ma:showField="CatchAllData" ma:web="9b4950db-b4dd-4448-b765-cabc6a8709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2BF2C0E-D84B-41A9-8CD9-5625C6D46D4A}">
  <ds:schemaRefs>
    <ds:schemaRef ds:uri="http://schemas.microsoft.com/sharepoint/v3/contenttype/forms"/>
  </ds:schemaRefs>
</ds:datastoreItem>
</file>

<file path=customXml/itemProps2.xml><?xml version="1.0" encoding="utf-8"?>
<ds:datastoreItem xmlns:ds="http://schemas.openxmlformats.org/officeDocument/2006/customXml" ds:itemID="{A11F7821-C1BB-4159-A3B2-3AEA15BD80CD}">
  <ds:schemaRefs>
    <ds:schemaRef ds:uri="http://schemas.microsoft.com/office/2006/metadata/properties"/>
    <ds:schemaRef ds:uri="http://schemas.microsoft.com/office/infopath/2007/PartnerControls"/>
    <ds:schemaRef ds:uri="ec11220d-a615-4901-8ebe-605755e11ea5"/>
    <ds:schemaRef ds:uri="9b4950db-b4dd-4448-b765-cabc6a8709bc"/>
  </ds:schemaRefs>
</ds:datastoreItem>
</file>

<file path=customXml/itemProps3.xml><?xml version="1.0" encoding="utf-8"?>
<ds:datastoreItem xmlns:ds="http://schemas.openxmlformats.org/officeDocument/2006/customXml" ds:itemID="{E246E454-FB2C-4BE5-9A79-38320EADD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1220d-a615-4901-8ebe-605755e11ea5"/>
    <ds:schemaRef ds:uri="9b4950db-b4dd-4448-b765-cabc6a8709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D892484-8F34-448A-AA0B-87DBE100075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144</TotalTime>
  <Words>840</Words>
  <Application>Microsoft Office PowerPoint</Application>
  <PresentationFormat>Widescreen</PresentationFormat>
  <Paragraphs>96</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Becs Paterson</dc:creator>
  <cp:lastModifiedBy>Emily Perry</cp:lastModifiedBy>
  <cp:revision>20</cp:revision>
  <dcterms:created xsi:type="dcterms:W3CDTF">2025-01-17T02:28:25Z</dcterms:created>
  <dcterms:modified xsi:type="dcterms:W3CDTF">2025-05-08T21:36:57Z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0x010100E41B1B6B51BDBB48851D2A2EC0F34744</vt:lpwstr>
  </property>
  <property fmtid="{D5CDD505-2E9C-101B-9397-08002B2CF9AE}" pid="3" name="_dlc_DocIdItemGuid">
    <vt:lpwstr>bc6f82ec-29ca-408e-960b-3f074265c470</vt:lpwstr>
  </property>
  <property fmtid="{D5CDD505-2E9C-101B-9397-08002B2CF9AE}" pid="4" name="MediaServiceImageTags">
    <vt:lpwstr/>
  </property>
</Properties>
</file>