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sldIdLst>
    <p:sldId id="259" r:id="rId6"/>
    <p:sldId id="257" r:id="rId7"/>
    <p:sldId id="260" r:id="rId8"/>
    <p:sldId id="272" r:id="rId9"/>
    <p:sldId id="261" r:id="rId10"/>
    <p:sldId id="262" r:id="rId11"/>
    <p:sldId id="263" r:id="rId12"/>
    <p:sldId id="278" r:id="rId13"/>
    <p:sldId id="264" r:id="rId14"/>
    <p:sldId id="273" r:id="rId15"/>
    <p:sldId id="267" r:id="rId16"/>
    <p:sldId id="276" r:id="rId17"/>
    <p:sldId id="265" r:id="rId18"/>
    <p:sldId id="266" r:id="rId19"/>
    <p:sldId id="269" r:id="rId20"/>
    <p:sldId id="275"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67" autoAdjust="0"/>
  </p:normalViewPr>
  <p:slideViewPr>
    <p:cSldViewPr snapToGrid="0" snapToObjects="1">
      <p:cViewPr varScale="1">
        <p:scale>
          <a:sx n="52" d="100"/>
          <a:sy n="52" d="100"/>
        </p:scale>
        <p:origin x="192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582C8-8C3A-4B19-899E-F5BC7A248C2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EF6FD15-2866-4E4A-844D-179D42C49034}">
      <dgm:prSet/>
      <dgm:spPr/>
      <dgm:t>
        <a:bodyPr/>
        <a:lstStyle/>
        <a:p>
          <a:r>
            <a:rPr lang="en-US"/>
            <a:t>By being able to recognise the difference between a ‘fixed’ mindset’ and a ‘growth or flexible mindset’ will help you understand the impact it can have on you and others on farm. </a:t>
          </a:r>
        </a:p>
      </dgm:t>
    </dgm:pt>
    <dgm:pt modelId="{8223936D-C83F-45FD-BDDC-E4D7723153C0}" type="parTrans" cxnId="{C3123324-77B1-4ECD-82C1-BF370CAE61C3}">
      <dgm:prSet/>
      <dgm:spPr/>
      <dgm:t>
        <a:bodyPr/>
        <a:lstStyle/>
        <a:p>
          <a:endParaRPr lang="en-US"/>
        </a:p>
      </dgm:t>
    </dgm:pt>
    <dgm:pt modelId="{0CEEC79B-4B6D-47B9-874D-E2C8BE94042B}" type="sibTrans" cxnId="{C3123324-77B1-4ECD-82C1-BF370CAE61C3}">
      <dgm:prSet/>
      <dgm:spPr/>
      <dgm:t>
        <a:bodyPr/>
        <a:lstStyle/>
        <a:p>
          <a:endParaRPr lang="en-US"/>
        </a:p>
      </dgm:t>
    </dgm:pt>
    <dgm:pt modelId="{6ED8310C-B514-4001-947E-7B95C6B97506}">
      <dgm:prSet/>
      <dgm:spPr/>
      <dgm:t>
        <a:bodyPr/>
        <a:lstStyle/>
        <a:p>
          <a:r>
            <a:rPr lang="en-US"/>
            <a:t>Box Breathing is a simple exercise you can do when out on farm to refocus and relax</a:t>
          </a:r>
        </a:p>
      </dgm:t>
    </dgm:pt>
    <dgm:pt modelId="{77A37D20-AE13-4D78-9066-5A397799E441}" type="parTrans" cxnId="{EAE0F3F7-4379-4088-ACC3-05EEBC303B1C}">
      <dgm:prSet/>
      <dgm:spPr/>
      <dgm:t>
        <a:bodyPr/>
        <a:lstStyle/>
        <a:p>
          <a:endParaRPr lang="en-US"/>
        </a:p>
      </dgm:t>
    </dgm:pt>
    <dgm:pt modelId="{B0255522-A304-406D-A075-861D07D6AD18}" type="sibTrans" cxnId="{EAE0F3F7-4379-4088-ACC3-05EEBC303B1C}">
      <dgm:prSet/>
      <dgm:spPr/>
      <dgm:t>
        <a:bodyPr/>
        <a:lstStyle/>
        <a:p>
          <a:endParaRPr lang="en-US"/>
        </a:p>
      </dgm:t>
    </dgm:pt>
    <dgm:pt modelId="{A9799F9D-01D1-488D-85AE-B5D8835FAE28}">
      <dgm:prSet/>
      <dgm:spPr/>
      <dgm:t>
        <a:bodyPr/>
        <a:lstStyle/>
        <a:p>
          <a:r>
            <a:rPr lang="en-US"/>
            <a:t>There are many tools out there for you to work with to manage your wellbeing </a:t>
          </a:r>
        </a:p>
      </dgm:t>
    </dgm:pt>
    <dgm:pt modelId="{563E2F7A-E2E3-4D85-AD9B-7BC72F0075A8}" type="parTrans" cxnId="{DD75FDB3-CE81-4CCA-8BF2-7BD4E59B9708}">
      <dgm:prSet/>
      <dgm:spPr/>
      <dgm:t>
        <a:bodyPr/>
        <a:lstStyle/>
        <a:p>
          <a:endParaRPr lang="en-US"/>
        </a:p>
      </dgm:t>
    </dgm:pt>
    <dgm:pt modelId="{2FA4B754-67B4-4339-BD17-99264DA08527}" type="sibTrans" cxnId="{DD75FDB3-CE81-4CCA-8BF2-7BD4E59B9708}">
      <dgm:prSet/>
      <dgm:spPr/>
      <dgm:t>
        <a:bodyPr/>
        <a:lstStyle/>
        <a:p>
          <a:endParaRPr lang="en-US"/>
        </a:p>
      </dgm:t>
    </dgm:pt>
    <dgm:pt modelId="{0DE21E35-0CF7-47DF-8675-57D996EC43CA}">
      <dgm:prSet/>
      <dgm:spPr/>
      <dgm:t>
        <a:bodyPr/>
        <a:lstStyle/>
        <a:p>
          <a:r>
            <a:rPr lang="mi-NZ"/>
            <a:t>Farmstrong website is one of the platforms that hosts these tools so check it out</a:t>
          </a:r>
          <a:endParaRPr lang="en-US"/>
        </a:p>
      </dgm:t>
    </dgm:pt>
    <dgm:pt modelId="{D2098355-F067-4D72-A9D5-B0BA9C3C7EEB}" type="parTrans" cxnId="{AE30964C-DFB2-49DE-A5CA-97CE14F140EC}">
      <dgm:prSet/>
      <dgm:spPr/>
      <dgm:t>
        <a:bodyPr/>
        <a:lstStyle/>
        <a:p>
          <a:endParaRPr lang="en-US"/>
        </a:p>
      </dgm:t>
    </dgm:pt>
    <dgm:pt modelId="{422A96BE-590A-41E3-9A76-DA342B6AA745}" type="sibTrans" cxnId="{AE30964C-DFB2-49DE-A5CA-97CE14F140EC}">
      <dgm:prSet/>
      <dgm:spPr/>
      <dgm:t>
        <a:bodyPr/>
        <a:lstStyle/>
        <a:p>
          <a:endParaRPr lang="en-US"/>
        </a:p>
      </dgm:t>
    </dgm:pt>
    <dgm:pt modelId="{1F465C79-2F41-4448-BE3B-4DBC111F884D}">
      <dgm:prSet/>
      <dgm:spPr/>
      <dgm:t>
        <a:bodyPr/>
        <a:lstStyle/>
        <a:p>
          <a:r>
            <a:rPr lang="mi-NZ"/>
            <a:t>Rural support is there for one on one support so don’t be afraid to use them </a:t>
          </a:r>
          <a:endParaRPr lang="en-US"/>
        </a:p>
      </dgm:t>
    </dgm:pt>
    <dgm:pt modelId="{DEBFC69C-087E-407C-9994-544F92CD3D27}" type="parTrans" cxnId="{D8CC6591-F44E-4846-9693-787F584DAE9B}">
      <dgm:prSet/>
      <dgm:spPr/>
      <dgm:t>
        <a:bodyPr/>
        <a:lstStyle/>
        <a:p>
          <a:endParaRPr lang="en-US"/>
        </a:p>
      </dgm:t>
    </dgm:pt>
    <dgm:pt modelId="{A998AC65-543C-4BFC-A535-398DB77DA62C}" type="sibTrans" cxnId="{D8CC6591-F44E-4846-9693-787F584DAE9B}">
      <dgm:prSet/>
      <dgm:spPr/>
      <dgm:t>
        <a:bodyPr/>
        <a:lstStyle/>
        <a:p>
          <a:endParaRPr lang="en-US"/>
        </a:p>
      </dgm:t>
    </dgm:pt>
    <dgm:pt modelId="{6777D9E5-62A2-4482-981B-21145223580C}">
      <dgm:prSet/>
      <dgm:spPr/>
      <dgm:t>
        <a:bodyPr/>
        <a:lstStyle/>
        <a:p>
          <a:r>
            <a:rPr lang="mi-NZ"/>
            <a:t>Your the most important asset in your business! </a:t>
          </a:r>
          <a:endParaRPr lang="en-US"/>
        </a:p>
      </dgm:t>
    </dgm:pt>
    <dgm:pt modelId="{109CAEA3-D127-4B25-BBBF-DF691FB3596C}" type="parTrans" cxnId="{891CA919-E7B2-46D2-B4D1-543AF24B9230}">
      <dgm:prSet/>
      <dgm:spPr/>
      <dgm:t>
        <a:bodyPr/>
        <a:lstStyle/>
        <a:p>
          <a:endParaRPr lang="en-US"/>
        </a:p>
      </dgm:t>
    </dgm:pt>
    <dgm:pt modelId="{09CDFC2E-F0C9-4C32-A0D7-F46CBE02DE5D}" type="sibTrans" cxnId="{891CA919-E7B2-46D2-B4D1-543AF24B9230}">
      <dgm:prSet/>
      <dgm:spPr/>
      <dgm:t>
        <a:bodyPr/>
        <a:lstStyle/>
        <a:p>
          <a:endParaRPr lang="en-US"/>
        </a:p>
      </dgm:t>
    </dgm:pt>
    <dgm:pt modelId="{A5BAC943-A781-4E1D-819A-ED13A1EE76EA}" type="pres">
      <dgm:prSet presAssocID="{BA3582C8-8C3A-4B19-899E-F5BC7A248C2A}" presName="diagram" presStyleCnt="0">
        <dgm:presLayoutVars>
          <dgm:dir/>
          <dgm:resizeHandles val="exact"/>
        </dgm:presLayoutVars>
      </dgm:prSet>
      <dgm:spPr/>
    </dgm:pt>
    <dgm:pt modelId="{F31C6A1A-D572-4DC1-A661-017246FDA132}" type="pres">
      <dgm:prSet presAssocID="{0EF6FD15-2866-4E4A-844D-179D42C49034}" presName="node" presStyleLbl="node1" presStyleIdx="0" presStyleCnt="6">
        <dgm:presLayoutVars>
          <dgm:bulletEnabled val="1"/>
        </dgm:presLayoutVars>
      </dgm:prSet>
      <dgm:spPr/>
    </dgm:pt>
    <dgm:pt modelId="{8EE872E2-2C1A-4B18-A704-BCF8B141EBC1}" type="pres">
      <dgm:prSet presAssocID="{0CEEC79B-4B6D-47B9-874D-E2C8BE94042B}" presName="sibTrans" presStyleCnt="0"/>
      <dgm:spPr/>
    </dgm:pt>
    <dgm:pt modelId="{362DB154-0AAC-44B7-A9C0-1EE889565A92}" type="pres">
      <dgm:prSet presAssocID="{6ED8310C-B514-4001-947E-7B95C6B97506}" presName="node" presStyleLbl="node1" presStyleIdx="1" presStyleCnt="6">
        <dgm:presLayoutVars>
          <dgm:bulletEnabled val="1"/>
        </dgm:presLayoutVars>
      </dgm:prSet>
      <dgm:spPr/>
    </dgm:pt>
    <dgm:pt modelId="{8BABA16C-ECB3-4F4C-AF29-5DCB7E3D484D}" type="pres">
      <dgm:prSet presAssocID="{B0255522-A304-406D-A075-861D07D6AD18}" presName="sibTrans" presStyleCnt="0"/>
      <dgm:spPr/>
    </dgm:pt>
    <dgm:pt modelId="{E65F7FD8-9DB1-4FDB-B13B-5EBA8D4C30D3}" type="pres">
      <dgm:prSet presAssocID="{A9799F9D-01D1-488D-85AE-B5D8835FAE28}" presName="node" presStyleLbl="node1" presStyleIdx="2" presStyleCnt="6">
        <dgm:presLayoutVars>
          <dgm:bulletEnabled val="1"/>
        </dgm:presLayoutVars>
      </dgm:prSet>
      <dgm:spPr/>
    </dgm:pt>
    <dgm:pt modelId="{E4B7FCA7-6516-4898-A62C-23630583B786}" type="pres">
      <dgm:prSet presAssocID="{2FA4B754-67B4-4339-BD17-99264DA08527}" presName="sibTrans" presStyleCnt="0"/>
      <dgm:spPr/>
    </dgm:pt>
    <dgm:pt modelId="{D375428F-C01E-4D14-8F28-EB01A72B157A}" type="pres">
      <dgm:prSet presAssocID="{0DE21E35-0CF7-47DF-8675-57D996EC43CA}" presName="node" presStyleLbl="node1" presStyleIdx="3" presStyleCnt="6">
        <dgm:presLayoutVars>
          <dgm:bulletEnabled val="1"/>
        </dgm:presLayoutVars>
      </dgm:prSet>
      <dgm:spPr/>
    </dgm:pt>
    <dgm:pt modelId="{F4934E88-63E7-4998-8F32-E285624D854D}" type="pres">
      <dgm:prSet presAssocID="{422A96BE-590A-41E3-9A76-DA342B6AA745}" presName="sibTrans" presStyleCnt="0"/>
      <dgm:spPr/>
    </dgm:pt>
    <dgm:pt modelId="{2E5E3775-41E4-4203-B6AC-F5CFB8B27243}" type="pres">
      <dgm:prSet presAssocID="{1F465C79-2F41-4448-BE3B-4DBC111F884D}" presName="node" presStyleLbl="node1" presStyleIdx="4" presStyleCnt="6">
        <dgm:presLayoutVars>
          <dgm:bulletEnabled val="1"/>
        </dgm:presLayoutVars>
      </dgm:prSet>
      <dgm:spPr/>
    </dgm:pt>
    <dgm:pt modelId="{21D1AD37-8AF9-4A05-8440-49B43C9CA041}" type="pres">
      <dgm:prSet presAssocID="{A998AC65-543C-4BFC-A535-398DB77DA62C}" presName="sibTrans" presStyleCnt="0"/>
      <dgm:spPr/>
    </dgm:pt>
    <dgm:pt modelId="{219B9AFE-DEE0-4B0C-8243-BDAF80540BDE}" type="pres">
      <dgm:prSet presAssocID="{6777D9E5-62A2-4482-981B-21145223580C}" presName="node" presStyleLbl="node1" presStyleIdx="5" presStyleCnt="6">
        <dgm:presLayoutVars>
          <dgm:bulletEnabled val="1"/>
        </dgm:presLayoutVars>
      </dgm:prSet>
      <dgm:spPr/>
    </dgm:pt>
  </dgm:ptLst>
  <dgm:cxnLst>
    <dgm:cxn modelId="{891CA919-E7B2-46D2-B4D1-543AF24B9230}" srcId="{BA3582C8-8C3A-4B19-899E-F5BC7A248C2A}" destId="{6777D9E5-62A2-4482-981B-21145223580C}" srcOrd="5" destOrd="0" parTransId="{109CAEA3-D127-4B25-BBBF-DF691FB3596C}" sibTransId="{09CDFC2E-F0C9-4C32-A0D7-F46CBE02DE5D}"/>
    <dgm:cxn modelId="{C3123324-77B1-4ECD-82C1-BF370CAE61C3}" srcId="{BA3582C8-8C3A-4B19-899E-F5BC7A248C2A}" destId="{0EF6FD15-2866-4E4A-844D-179D42C49034}" srcOrd="0" destOrd="0" parTransId="{8223936D-C83F-45FD-BDDC-E4D7723153C0}" sibTransId="{0CEEC79B-4B6D-47B9-874D-E2C8BE94042B}"/>
    <dgm:cxn modelId="{47188528-7184-4BDD-BFCC-4217F094300B}" type="presOf" srcId="{BA3582C8-8C3A-4B19-899E-F5BC7A248C2A}" destId="{A5BAC943-A781-4E1D-819A-ED13A1EE76EA}" srcOrd="0" destOrd="0" presId="urn:microsoft.com/office/officeart/2005/8/layout/default"/>
    <dgm:cxn modelId="{DB57013B-8BAC-44EF-AD48-40FA2FB96233}" type="presOf" srcId="{0DE21E35-0CF7-47DF-8675-57D996EC43CA}" destId="{D375428F-C01E-4D14-8F28-EB01A72B157A}" srcOrd="0" destOrd="0" presId="urn:microsoft.com/office/officeart/2005/8/layout/default"/>
    <dgm:cxn modelId="{AE30964C-DFB2-49DE-A5CA-97CE14F140EC}" srcId="{BA3582C8-8C3A-4B19-899E-F5BC7A248C2A}" destId="{0DE21E35-0CF7-47DF-8675-57D996EC43CA}" srcOrd="3" destOrd="0" parTransId="{D2098355-F067-4D72-A9D5-B0BA9C3C7EEB}" sibTransId="{422A96BE-590A-41E3-9A76-DA342B6AA745}"/>
    <dgm:cxn modelId="{85378B72-4FB1-4C7F-A334-80C1E24077E0}" type="presOf" srcId="{0EF6FD15-2866-4E4A-844D-179D42C49034}" destId="{F31C6A1A-D572-4DC1-A661-017246FDA132}" srcOrd="0" destOrd="0" presId="urn:microsoft.com/office/officeart/2005/8/layout/default"/>
    <dgm:cxn modelId="{D8CC6591-F44E-4846-9693-787F584DAE9B}" srcId="{BA3582C8-8C3A-4B19-899E-F5BC7A248C2A}" destId="{1F465C79-2F41-4448-BE3B-4DBC111F884D}" srcOrd="4" destOrd="0" parTransId="{DEBFC69C-087E-407C-9994-544F92CD3D27}" sibTransId="{A998AC65-543C-4BFC-A535-398DB77DA62C}"/>
    <dgm:cxn modelId="{B972C6AD-8C2F-46D9-A40E-B5ABC82DFA92}" type="presOf" srcId="{A9799F9D-01D1-488D-85AE-B5D8835FAE28}" destId="{E65F7FD8-9DB1-4FDB-B13B-5EBA8D4C30D3}" srcOrd="0" destOrd="0" presId="urn:microsoft.com/office/officeart/2005/8/layout/default"/>
    <dgm:cxn modelId="{A0992CAF-AB85-46AF-AD5B-3441126CBE80}" type="presOf" srcId="{6ED8310C-B514-4001-947E-7B95C6B97506}" destId="{362DB154-0AAC-44B7-A9C0-1EE889565A92}" srcOrd="0" destOrd="0" presId="urn:microsoft.com/office/officeart/2005/8/layout/default"/>
    <dgm:cxn modelId="{DD75FDB3-CE81-4CCA-8BF2-7BD4E59B9708}" srcId="{BA3582C8-8C3A-4B19-899E-F5BC7A248C2A}" destId="{A9799F9D-01D1-488D-85AE-B5D8835FAE28}" srcOrd="2" destOrd="0" parTransId="{563E2F7A-E2E3-4D85-AD9B-7BC72F0075A8}" sibTransId="{2FA4B754-67B4-4339-BD17-99264DA08527}"/>
    <dgm:cxn modelId="{2ABABBF4-F28D-49C6-9FA9-D17E3B8B3AEF}" type="presOf" srcId="{1F465C79-2F41-4448-BE3B-4DBC111F884D}" destId="{2E5E3775-41E4-4203-B6AC-F5CFB8B27243}" srcOrd="0" destOrd="0" presId="urn:microsoft.com/office/officeart/2005/8/layout/default"/>
    <dgm:cxn modelId="{EAE0F3F7-4379-4088-ACC3-05EEBC303B1C}" srcId="{BA3582C8-8C3A-4B19-899E-F5BC7A248C2A}" destId="{6ED8310C-B514-4001-947E-7B95C6B97506}" srcOrd="1" destOrd="0" parTransId="{77A37D20-AE13-4D78-9066-5A397799E441}" sibTransId="{B0255522-A304-406D-A075-861D07D6AD18}"/>
    <dgm:cxn modelId="{73D62BF8-3E7A-4BCE-86B0-1A76CE81B922}" type="presOf" srcId="{6777D9E5-62A2-4482-981B-21145223580C}" destId="{219B9AFE-DEE0-4B0C-8243-BDAF80540BDE}" srcOrd="0" destOrd="0" presId="urn:microsoft.com/office/officeart/2005/8/layout/default"/>
    <dgm:cxn modelId="{71AB532A-8541-4203-A99D-8B7FA80ABDA7}" type="presParOf" srcId="{A5BAC943-A781-4E1D-819A-ED13A1EE76EA}" destId="{F31C6A1A-D572-4DC1-A661-017246FDA132}" srcOrd="0" destOrd="0" presId="urn:microsoft.com/office/officeart/2005/8/layout/default"/>
    <dgm:cxn modelId="{3FF61D70-9881-4763-BE9F-DCA59C66044E}" type="presParOf" srcId="{A5BAC943-A781-4E1D-819A-ED13A1EE76EA}" destId="{8EE872E2-2C1A-4B18-A704-BCF8B141EBC1}" srcOrd="1" destOrd="0" presId="urn:microsoft.com/office/officeart/2005/8/layout/default"/>
    <dgm:cxn modelId="{EA1953F4-F5A6-4266-BC83-B510D14012CE}" type="presParOf" srcId="{A5BAC943-A781-4E1D-819A-ED13A1EE76EA}" destId="{362DB154-0AAC-44B7-A9C0-1EE889565A92}" srcOrd="2" destOrd="0" presId="urn:microsoft.com/office/officeart/2005/8/layout/default"/>
    <dgm:cxn modelId="{E0AD5865-D111-4D17-9D8B-F836751F19DF}" type="presParOf" srcId="{A5BAC943-A781-4E1D-819A-ED13A1EE76EA}" destId="{8BABA16C-ECB3-4F4C-AF29-5DCB7E3D484D}" srcOrd="3" destOrd="0" presId="urn:microsoft.com/office/officeart/2005/8/layout/default"/>
    <dgm:cxn modelId="{1C522053-707D-4009-801C-EB0FCF1666CE}" type="presParOf" srcId="{A5BAC943-A781-4E1D-819A-ED13A1EE76EA}" destId="{E65F7FD8-9DB1-4FDB-B13B-5EBA8D4C30D3}" srcOrd="4" destOrd="0" presId="urn:microsoft.com/office/officeart/2005/8/layout/default"/>
    <dgm:cxn modelId="{B0C35924-43BF-4025-8659-1897E798455F}" type="presParOf" srcId="{A5BAC943-A781-4E1D-819A-ED13A1EE76EA}" destId="{E4B7FCA7-6516-4898-A62C-23630583B786}" srcOrd="5" destOrd="0" presId="urn:microsoft.com/office/officeart/2005/8/layout/default"/>
    <dgm:cxn modelId="{693F9C1A-D5ED-41E4-A2CD-E8BDAB9F832B}" type="presParOf" srcId="{A5BAC943-A781-4E1D-819A-ED13A1EE76EA}" destId="{D375428F-C01E-4D14-8F28-EB01A72B157A}" srcOrd="6" destOrd="0" presId="urn:microsoft.com/office/officeart/2005/8/layout/default"/>
    <dgm:cxn modelId="{8A61A61C-0037-4E58-93C3-0B760441ECCD}" type="presParOf" srcId="{A5BAC943-A781-4E1D-819A-ED13A1EE76EA}" destId="{F4934E88-63E7-4998-8F32-E285624D854D}" srcOrd="7" destOrd="0" presId="urn:microsoft.com/office/officeart/2005/8/layout/default"/>
    <dgm:cxn modelId="{EBB63161-8253-40AF-9DEC-4A37826FFF2B}" type="presParOf" srcId="{A5BAC943-A781-4E1D-819A-ED13A1EE76EA}" destId="{2E5E3775-41E4-4203-B6AC-F5CFB8B27243}" srcOrd="8" destOrd="0" presId="urn:microsoft.com/office/officeart/2005/8/layout/default"/>
    <dgm:cxn modelId="{6B25108E-44B8-432A-A9B6-48A6463B3EE1}" type="presParOf" srcId="{A5BAC943-A781-4E1D-819A-ED13A1EE76EA}" destId="{21D1AD37-8AF9-4A05-8440-49B43C9CA041}" srcOrd="9" destOrd="0" presId="urn:microsoft.com/office/officeart/2005/8/layout/default"/>
    <dgm:cxn modelId="{F5B00373-FA54-45A1-A141-857CD9B3BE0D}" type="presParOf" srcId="{A5BAC943-A781-4E1D-819A-ED13A1EE76EA}" destId="{219B9AFE-DEE0-4B0C-8243-BDAF80540BDE}"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C6A1A-D572-4DC1-A661-017246FDA132}">
      <dsp:nvSpPr>
        <dsp:cNvPr id="0" name=""/>
        <dsp:cNvSpPr/>
      </dsp:nvSpPr>
      <dsp:spPr>
        <a:xfrm>
          <a:off x="140723" y="1552"/>
          <a:ext cx="2592502" cy="1555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By being able to recognise the difference between a ‘fixed’ mindset’ and a ‘growth or flexible mindset’ will help you understand the impact it can have on you and others on farm. </a:t>
          </a:r>
        </a:p>
      </dsp:txBody>
      <dsp:txXfrm>
        <a:off x="140723" y="1552"/>
        <a:ext cx="2592502" cy="1555501"/>
      </dsp:txXfrm>
    </dsp:sp>
    <dsp:sp modelId="{362DB154-0AAC-44B7-A9C0-1EE889565A92}">
      <dsp:nvSpPr>
        <dsp:cNvPr id="0" name=""/>
        <dsp:cNvSpPr/>
      </dsp:nvSpPr>
      <dsp:spPr>
        <a:xfrm>
          <a:off x="2992477" y="1552"/>
          <a:ext cx="2592502" cy="1555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Box Breathing is a simple exercise you can do when out on farm to refocus and relax</a:t>
          </a:r>
        </a:p>
      </dsp:txBody>
      <dsp:txXfrm>
        <a:off x="2992477" y="1552"/>
        <a:ext cx="2592502" cy="1555501"/>
      </dsp:txXfrm>
    </dsp:sp>
    <dsp:sp modelId="{E65F7FD8-9DB1-4FDB-B13B-5EBA8D4C30D3}">
      <dsp:nvSpPr>
        <dsp:cNvPr id="0" name=""/>
        <dsp:cNvSpPr/>
      </dsp:nvSpPr>
      <dsp:spPr>
        <a:xfrm>
          <a:off x="5844230" y="1552"/>
          <a:ext cx="2592502" cy="1555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There are many tools out there for you to work with to manage your wellbeing </a:t>
          </a:r>
        </a:p>
      </dsp:txBody>
      <dsp:txXfrm>
        <a:off x="5844230" y="1552"/>
        <a:ext cx="2592502" cy="1555501"/>
      </dsp:txXfrm>
    </dsp:sp>
    <dsp:sp modelId="{D375428F-C01E-4D14-8F28-EB01A72B157A}">
      <dsp:nvSpPr>
        <dsp:cNvPr id="0" name=""/>
        <dsp:cNvSpPr/>
      </dsp:nvSpPr>
      <dsp:spPr>
        <a:xfrm>
          <a:off x="140723" y="1816304"/>
          <a:ext cx="2592502" cy="1555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i-NZ" sz="1400" kern="1200"/>
            <a:t>Farmstrong website is one of the platforms that hosts these tools so check it out</a:t>
          </a:r>
          <a:endParaRPr lang="en-US" sz="1400" kern="1200"/>
        </a:p>
      </dsp:txBody>
      <dsp:txXfrm>
        <a:off x="140723" y="1816304"/>
        <a:ext cx="2592502" cy="1555501"/>
      </dsp:txXfrm>
    </dsp:sp>
    <dsp:sp modelId="{2E5E3775-41E4-4203-B6AC-F5CFB8B27243}">
      <dsp:nvSpPr>
        <dsp:cNvPr id="0" name=""/>
        <dsp:cNvSpPr/>
      </dsp:nvSpPr>
      <dsp:spPr>
        <a:xfrm>
          <a:off x="2992477" y="1816304"/>
          <a:ext cx="2592502" cy="1555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i-NZ" sz="1400" kern="1200"/>
            <a:t>Rural support is there for one on one support so don’t be afraid to use them </a:t>
          </a:r>
          <a:endParaRPr lang="en-US" sz="1400" kern="1200"/>
        </a:p>
      </dsp:txBody>
      <dsp:txXfrm>
        <a:off x="2992477" y="1816304"/>
        <a:ext cx="2592502" cy="1555501"/>
      </dsp:txXfrm>
    </dsp:sp>
    <dsp:sp modelId="{219B9AFE-DEE0-4B0C-8243-BDAF80540BDE}">
      <dsp:nvSpPr>
        <dsp:cNvPr id="0" name=""/>
        <dsp:cNvSpPr/>
      </dsp:nvSpPr>
      <dsp:spPr>
        <a:xfrm>
          <a:off x="5844230" y="1816304"/>
          <a:ext cx="2592502" cy="1555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i-NZ" sz="1400" kern="1200"/>
            <a:t>Your the most important asset in your business! </a:t>
          </a:r>
          <a:endParaRPr lang="en-US" sz="1400" kern="1200"/>
        </a:p>
      </dsp:txBody>
      <dsp:txXfrm>
        <a:off x="5844230" y="1816304"/>
        <a:ext cx="2592502" cy="15555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CA656-7CBE-DD4A-B657-632E4FCCA581}" type="datetimeFigureOut">
              <a:rPr lang="en-US" smtClean="0"/>
              <a:t>12/16/2023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5C34C-0939-4D42-B6D1-9B883BD46EB5}" type="slidenum">
              <a:rPr lang="en-US" smtClean="0"/>
              <a:t>‹#›</a:t>
            </a:fld>
            <a:endParaRPr lang="en-US"/>
          </a:p>
        </p:txBody>
      </p:sp>
    </p:spTree>
    <p:extLst>
      <p:ext uri="{BB962C8B-B14F-4D97-AF65-F5344CB8AC3E}">
        <p14:creationId xmlns:p14="http://schemas.microsoft.com/office/powerpoint/2010/main" val="3176711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dpcIjfE6Rm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09F9-AB61-094E-9EE7-93FDC5F7CD67}" type="slidenum">
              <a:rPr lang="en-US" smtClean="0"/>
              <a:t>2</a:t>
            </a:fld>
            <a:endParaRPr lang="en-US"/>
          </a:p>
        </p:txBody>
      </p:sp>
    </p:spTree>
    <p:extLst>
      <p:ext uri="{BB962C8B-B14F-4D97-AF65-F5344CB8AC3E}">
        <p14:creationId xmlns:p14="http://schemas.microsoft.com/office/powerpoint/2010/main" val="261434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to refer to upward and downward </a:t>
            </a:r>
          </a:p>
          <a:p>
            <a:r>
              <a:rPr lang="en-US" dirty="0"/>
              <a:t>Rather than positive and negative </a:t>
            </a:r>
          </a:p>
        </p:txBody>
      </p:sp>
      <p:sp>
        <p:nvSpPr>
          <p:cNvPr id="4" name="Slide Number Placeholder 3"/>
          <p:cNvSpPr>
            <a:spLocks noGrp="1"/>
          </p:cNvSpPr>
          <p:nvPr>
            <p:ph type="sldNum" sz="quarter" idx="10"/>
          </p:nvPr>
        </p:nvSpPr>
        <p:spPr/>
        <p:txBody>
          <a:bodyPr/>
          <a:lstStyle/>
          <a:p>
            <a:fld id="{C9D509F9-AB61-094E-9EE7-93FDC5F7CD67}" type="slidenum">
              <a:rPr lang="en-US" smtClean="0"/>
              <a:t>11</a:t>
            </a:fld>
            <a:endParaRPr lang="en-US"/>
          </a:p>
        </p:txBody>
      </p:sp>
    </p:spTree>
    <p:extLst>
      <p:ext uri="{BB962C8B-B14F-4D97-AF65-F5344CB8AC3E}">
        <p14:creationId xmlns:p14="http://schemas.microsoft.com/office/powerpoint/2010/main" val="103628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a:t>
            </a:r>
          </a:p>
          <a:p>
            <a:endParaRPr lang="en-US" dirty="0"/>
          </a:p>
          <a:p>
            <a:r>
              <a:rPr lang="mi-NZ" sz="1800" u="sng" dirty="0">
                <a:solidFill>
                  <a:srgbClr val="0563C1"/>
                </a:solidFill>
                <a:effectLst/>
                <a:latin typeface="Calibri" panose="020F0502020204030204" pitchFamily="34" charset="0"/>
                <a:ea typeface="Calibri" panose="020F0502020204030204" pitchFamily="34" charset="0"/>
                <a:hlinkClick r:id="rId3"/>
              </a:rPr>
              <a:t>https://www.youtube.com/watch?v=dpcIjfE6RmY</a:t>
            </a:r>
            <a:r>
              <a:rPr lang="en-US" dirty="0"/>
              <a:t> </a:t>
            </a:r>
          </a:p>
        </p:txBody>
      </p:sp>
      <p:sp>
        <p:nvSpPr>
          <p:cNvPr id="4" name="Slide Number Placeholder 3"/>
          <p:cNvSpPr>
            <a:spLocks noGrp="1"/>
          </p:cNvSpPr>
          <p:nvPr>
            <p:ph type="sldNum" sz="quarter" idx="10"/>
          </p:nvPr>
        </p:nvSpPr>
        <p:spPr/>
        <p:txBody>
          <a:bodyPr/>
          <a:lstStyle/>
          <a:p>
            <a:fld id="{C9D509F9-AB61-094E-9EE7-93FDC5F7CD67}" type="slidenum">
              <a:rPr lang="en-US" smtClean="0"/>
              <a:t>12</a:t>
            </a:fld>
            <a:endParaRPr lang="en-US"/>
          </a:p>
        </p:txBody>
      </p:sp>
    </p:spTree>
    <p:extLst>
      <p:ext uri="{BB962C8B-B14F-4D97-AF65-F5344CB8AC3E}">
        <p14:creationId xmlns:p14="http://schemas.microsoft.com/office/powerpoint/2010/main" val="3208818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0" dirty="0">
                <a:solidFill>
                  <a:srgbClr val="7E7E7E"/>
                </a:solidFill>
                <a:effectLst/>
                <a:latin typeface="omnes-pro"/>
              </a:rPr>
              <a:t>Carol Dweck PhD</a:t>
            </a:r>
          </a:p>
          <a:p>
            <a:endParaRPr lang="en-NZ" b="0" i="0" dirty="0">
              <a:solidFill>
                <a:srgbClr val="7E7E7E"/>
              </a:solidFill>
              <a:effectLst/>
              <a:latin typeface="omnes-pro"/>
            </a:endParaRPr>
          </a:p>
          <a:p>
            <a:r>
              <a:rPr lang="en-NZ" b="0" i="0" dirty="0">
                <a:solidFill>
                  <a:srgbClr val="7E7E7E"/>
                </a:solidFill>
                <a:effectLst/>
                <a:latin typeface="omnes-pro"/>
              </a:rPr>
              <a:t>Self check list – where are you? – Handout </a:t>
            </a:r>
          </a:p>
          <a:p>
            <a:r>
              <a:rPr lang="en-NZ" b="0" i="0" dirty="0">
                <a:solidFill>
                  <a:srgbClr val="7E7E7E"/>
                </a:solidFill>
                <a:effectLst/>
                <a:latin typeface="omnes-pro"/>
              </a:rPr>
              <a:t>Fill out and then talk to each other </a:t>
            </a:r>
          </a:p>
          <a:p>
            <a:endParaRPr lang="en-NZ" b="0" i="0" dirty="0">
              <a:solidFill>
                <a:srgbClr val="7E7E7E"/>
              </a:solidFill>
              <a:effectLst/>
              <a:latin typeface="omnes-pro"/>
            </a:endParaRPr>
          </a:p>
          <a:p>
            <a:r>
              <a:rPr lang="en-NZ" b="0" i="0" dirty="0">
                <a:solidFill>
                  <a:srgbClr val="7E7E7E"/>
                </a:solidFill>
                <a:effectLst/>
                <a:latin typeface="omnes-pro"/>
              </a:rPr>
              <a:t>What do you notice in yourself and others on farm on how this plays out in real life</a:t>
            </a:r>
            <a:r>
              <a:rPr lang="en-NZ" b="1" i="0" dirty="0">
                <a:solidFill>
                  <a:srgbClr val="7E7E7E"/>
                </a:solidFill>
                <a:effectLst/>
                <a:latin typeface="omnes-pro"/>
              </a:rPr>
              <a:t>?</a:t>
            </a:r>
            <a:endParaRPr lang="en-US" dirty="0"/>
          </a:p>
        </p:txBody>
      </p:sp>
      <p:sp>
        <p:nvSpPr>
          <p:cNvPr id="4" name="Slide Number Placeholder 3"/>
          <p:cNvSpPr>
            <a:spLocks noGrp="1"/>
          </p:cNvSpPr>
          <p:nvPr>
            <p:ph type="sldNum" sz="quarter" idx="10"/>
          </p:nvPr>
        </p:nvSpPr>
        <p:spPr/>
        <p:txBody>
          <a:bodyPr/>
          <a:lstStyle/>
          <a:p>
            <a:fld id="{C9D509F9-AB61-094E-9EE7-93FDC5F7CD67}" type="slidenum">
              <a:rPr lang="en-US" smtClean="0"/>
              <a:t>13</a:t>
            </a:fld>
            <a:endParaRPr lang="en-US"/>
          </a:p>
        </p:txBody>
      </p:sp>
    </p:spTree>
    <p:extLst>
      <p:ext uri="{BB962C8B-B14F-4D97-AF65-F5344CB8AC3E}">
        <p14:creationId xmlns:p14="http://schemas.microsoft.com/office/powerpoint/2010/main" val="1553182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it </a:t>
            </a:r>
          </a:p>
          <a:p>
            <a:r>
              <a:rPr lang="en-US" dirty="0"/>
              <a:t>Explain it</a:t>
            </a:r>
          </a:p>
          <a:p>
            <a:r>
              <a:rPr lang="en-US" dirty="0"/>
              <a:t>Get everyone to do it </a:t>
            </a:r>
          </a:p>
          <a:p>
            <a:endParaRPr lang="en-US" dirty="0"/>
          </a:p>
          <a:p>
            <a:r>
              <a:rPr lang="en-US" b="0" i="0" dirty="0">
                <a:solidFill>
                  <a:srgbClr val="4D5156"/>
                </a:solidFill>
                <a:effectLst/>
                <a:latin typeface="Google Sans"/>
              </a:rPr>
              <a:t>When in high-stress situations, it's crucial to remain calm and think clearly. Navy SEALs use box breathing </a:t>
            </a:r>
            <a:r>
              <a:rPr lang="en-US" b="0" i="0" dirty="0">
                <a:solidFill>
                  <a:srgbClr val="040C28"/>
                </a:solidFill>
                <a:effectLst/>
                <a:latin typeface="Google Sans"/>
              </a:rPr>
              <a:t>as a quick way to get the nervous system under control</a:t>
            </a:r>
            <a:r>
              <a:rPr lang="en-US" b="0" i="0" dirty="0">
                <a:solidFill>
                  <a:srgbClr val="4D5156"/>
                </a:solidFill>
                <a:effectLst/>
                <a:latin typeface="Google Sans"/>
              </a:rPr>
              <a:t>. The technique helps them stay focused and precise during critical operations.</a:t>
            </a:r>
          </a:p>
          <a:p>
            <a:endParaRPr lang="en-US" b="0" i="0" dirty="0">
              <a:solidFill>
                <a:srgbClr val="4D5156"/>
              </a:solidFill>
              <a:effectLst/>
              <a:latin typeface="Google Sans"/>
            </a:endParaRPr>
          </a:p>
          <a:p>
            <a:r>
              <a:rPr lang="en-US" b="0" i="0" dirty="0">
                <a:solidFill>
                  <a:srgbClr val="4D5156"/>
                </a:solidFill>
                <a:effectLst/>
                <a:latin typeface="Google Sans"/>
              </a:rPr>
              <a:t>Hold out your finger and pretend to draw the box, this helps focus your mind on drawing the box and not thinking about other things in your mind</a:t>
            </a:r>
          </a:p>
          <a:p>
            <a:r>
              <a:rPr lang="en-US" b="0" i="0" dirty="0">
                <a:solidFill>
                  <a:srgbClr val="4D5156"/>
                </a:solidFill>
                <a:effectLst/>
                <a:latin typeface="Google Sans"/>
              </a:rPr>
              <a:t>Counting 1,2,3,4 helps you to focus more on the task</a:t>
            </a:r>
          </a:p>
          <a:p>
            <a:r>
              <a:rPr lang="en-US" b="0" i="0" dirty="0">
                <a:solidFill>
                  <a:srgbClr val="4D5156"/>
                </a:solidFill>
                <a:effectLst/>
                <a:latin typeface="Google Sans"/>
              </a:rPr>
              <a:t>Breath from your diaphragm – Deep breathing </a:t>
            </a:r>
          </a:p>
          <a:p>
            <a:r>
              <a:rPr lang="en-US" b="0" i="0" dirty="0">
                <a:solidFill>
                  <a:srgbClr val="4D5156"/>
                </a:solidFill>
                <a:effectLst/>
                <a:latin typeface="Google Sans"/>
              </a:rPr>
              <a:t>You can’t be stressed when breath deeply. </a:t>
            </a:r>
          </a:p>
          <a:p>
            <a:r>
              <a:rPr lang="en-US" b="0" i="0" dirty="0">
                <a:solidFill>
                  <a:srgbClr val="4D5156"/>
                </a:solidFill>
                <a:effectLst/>
                <a:latin typeface="Google Sans"/>
              </a:rPr>
              <a:t>This exercise puts you into a focused and relaxed state. </a:t>
            </a:r>
          </a:p>
          <a:p>
            <a:endParaRPr lang="en-US" b="0" i="0" dirty="0">
              <a:solidFill>
                <a:srgbClr val="4D5156"/>
              </a:solidFill>
              <a:effectLst/>
              <a:latin typeface="Google Sans"/>
            </a:endParaRPr>
          </a:p>
          <a:p>
            <a:endParaRPr lang="en-US" b="0" i="0" dirty="0">
              <a:solidFill>
                <a:srgbClr val="4D5156"/>
              </a:solidFill>
              <a:effectLst/>
              <a:latin typeface="Google Sans"/>
            </a:endParaRPr>
          </a:p>
          <a:p>
            <a:r>
              <a:rPr lang="en-US" b="0" i="0" dirty="0">
                <a:solidFill>
                  <a:srgbClr val="4D5156"/>
                </a:solidFill>
                <a:effectLst/>
                <a:latin typeface="Google Sans"/>
              </a:rPr>
              <a:t>Video to prepare with: https://youtu.be/n6RbW2LtdFs?si=BFaf6lNPLOqdIWCl </a:t>
            </a:r>
          </a:p>
        </p:txBody>
      </p:sp>
      <p:sp>
        <p:nvSpPr>
          <p:cNvPr id="4" name="Slide Number Placeholder 3"/>
          <p:cNvSpPr>
            <a:spLocks noGrp="1"/>
          </p:cNvSpPr>
          <p:nvPr>
            <p:ph type="sldNum" sz="quarter" idx="10"/>
          </p:nvPr>
        </p:nvSpPr>
        <p:spPr/>
        <p:txBody>
          <a:bodyPr/>
          <a:lstStyle/>
          <a:p>
            <a:fld id="{C9D509F9-AB61-094E-9EE7-93FDC5F7CD67}" type="slidenum">
              <a:rPr lang="en-US" smtClean="0"/>
              <a:t>14</a:t>
            </a:fld>
            <a:endParaRPr lang="en-US"/>
          </a:p>
        </p:txBody>
      </p:sp>
    </p:spTree>
    <p:extLst>
      <p:ext uri="{BB962C8B-B14F-4D97-AF65-F5344CB8AC3E}">
        <p14:creationId xmlns:p14="http://schemas.microsoft.com/office/powerpoint/2010/main" val="3090938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09F9-AB61-094E-9EE7-93FDC5F7CD67}" type="slidenum">
              <a:rPr lang="en-US" smtClean="0"/>
              <a:t>15</a:t>
            </a:fld>
            <a:endParaRPr lang="en-US"/>
          </a:p>
        </p:txBody>
      </p:sp>
    </p:spTree>
    <p:extLst>
      <p:ext uri="{BB962C8B-B14F-4D97-AF65-F5344CB8AC3E}">
        <p14:creationId xmlns:p14="http://schemas.microsoft.com/office/powerpoint/2010/main" val="325270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09F9-AB61-094E-9EE7-93FDC5F7CD67}" type="slidenum">
              <a:rPr lang="en-US" smtClean="0"/>
              <a:t>16</a:t>
            </a:fld>
            <a:endParaRPr lang="en-US"/>
          </a:p>
        </p:txBody>
      </p:sp>
    </p:spTree>
    <p:extLst>
      <p:ext uri="{BB962C8B-B14F-4D97-AF65-F5344CB8AC3E}">
        <p14:creationId xmlns:p14="http://schemas.microsoft.com/office/powerpoint/2010/main" val="305421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09F9-AB61-094E-9EE7-93FDC5F7CD67}" type="slidenum">
              <a:rPr lang="en-US" smtClean="0"/>
              <a:t>17</a:t>
            </a:fld>
            <a:endParaRPr lang="en-US"/>
          </a:p>
        </p:txBody>
      </p:sp>
    </p:spTree>
    <p:extLst>
      <p:ext uri="{BB962C8B-B14F-4D97-AF65-F5344CB8AC3E}">
        <p14:creationId xmlns:p14="http://schemas.microsoft.com/office/powerpoint/2010/main" val="159409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09F9-AB61-094E-9EE7-93FDC5F7CD67}" type="slidenum">
              <a:rPr lang="en-US" smtClean="0"/>
              <a:t>3</a:t>
            </a:fld>
            <a:endParaRPr lang="en-US"/>
          </a:p>
        </p:txBody>
      </p:sp>
    </p:spTree>
    <p:extLst>
      <p:ext uri="{BB962C8B-B14F-4D97-AF65-F5344CB8AC3E}">
        <p14:creationId xmlns:p14="http://schemas.microsoft.com/office/powerpoint/2010/main" val="168830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in pairs then go around tables getting one from each table</a:t>
            </a:r>
          </a:p>
          <a:p>
            <a:endParaRPr lang="en-US" dirty="0"/>
          </a:p>
          <a:p>
            <a:r>
              <a:rPr lang="en-US" dirty="0"/>
              <a:t>Research shows there are five simple things you can do as part of your daily life – at work and at home – to build resilience, boost your wellbeing and lower your risk of developing mental health problems. These simple actions are known internationally as the Five Ways to Wellbeing</a:t>
            </a:r>
          </a:p>
        </p:txBody>
      </p:sp>
      <p:sp>
        <p:nvSpPr>
          <p:cNvPr id="4" name="Slide Number Placeholder 3"/>
          <p:cNvSpPr>
            <a:spLocks noGrp="1"/>
          </p:cNvSpPr>
          <p:nvPr>
            <p:ph type="sldNum" sz="quarter" idx="10"/>
          </p:nvPr>
        </p:nvSpPr>
        <p:spPr/>
        <p:txBody>
          <a:bodyPr/>
          <a:lstStyle/>
          <a:p>
            <a:fld id="{C9D509F9-AB61-094E-9EE7-93FDC5F7CD67}" type="slidenum">
              <a:rPr lang="en-US" smtClean="0"/>
              <a:t>4</a:t>
            </a:fld>
            <a:endParaRPr lang="en-US"/>
          </a:p>
        </p:txBody>
      </p:sp>
    </p:spTree>
    <p:extLst>
      <p:ext uri="{BB962C8B-B14F-4D97-AF65-F5344CB8AC3E}">
        <p14:creationId xmlns:p14="http://schemas.microsoft.com/office/powerpoint/2010/main" val="199584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Facilitate questions with the group to how they can action and display each way</a:t>
            </a:r>
          </a:p>
          <a:p>
            <a:endParaRPr lang="en-US" dirty="0"/>
          </a:p>
          <a:p>
            <a:r>
              <a:rPr lang="en-US" dirty="0"/>
              <a:t>Connect: Strengthening relationships with others and feeling close to and valued by others, including at work, is critical to boosting wellbeing. </a:t>
            </a:r>
          </a:p>
          <a:p>
            <a:r>
              <a:rPr lang="en-US" dirty="0"/>
              <a:t>e.g. </a:t>
            </a:r>
            <a:r>
              <a:rPr lang="en-US" b="0" i="0" dirty="0">
                <a:solidFill>
                  <a:srgbClr val="383638"/>
                </a:solidFill>
                <a:effectLst/>
                <a:latin typeface="Moderat"/>
              </a:rPr>
              <a:t>With the people around you. With family, friends, colleagues and </a:t>
            </a:r>
            <a:r>
              <a:rPr lang="en-US" b="0" i="0" dirty="0" err="1">
                <a:solidFill>
                  <a:srgbClr val="383638"/>
                </a:solidFill>
                <a:effectLst/>
                <a:latin typeface="Moderat"/>
              </a:rPr>
              <a:t>neighbours</a:t>
            </a:r>
            <a:endParaRPr lang="en-US" dirty="0"/>
          </a:p>
          <a:p>
            <a:endParaRPr lang="en-US" dirty="0"/>
          </a:p>
          <a:p>
            <a:r>
              <a:rPr lang="en-US" dirty="0"/>
              <a:t>Give: Carrying out acts of kindness, whether small or large, can increase happiness, life satisfaction and general sense of wellbeing. </a:t>
            </a:r>
          </a:p>
          <a:p>
            <a:r>
              <a:rPr lang="en-US" b="0" i="0" dirty="0">
                <a:solidFill>
                  <a:srgbClr val="383638"/>
                </a:solidFill>
                <a:effectLst/>
                <a:latin typeface="Moderat"/>
              </a:rPr>
              <a:t>Do something nice for a friend, or a stranger. Thank someone. Smile. Give your time. Check in on a mate. Join a community group</a:t>
            </a:r>
            <a:endParaRPr lang="en-US" dirty="0"/>
          </a:p>
          <a:p>
            <a:endParaRPr lang="en-US" dirty="0"/>
          </a:p>
          <a:p>
            <a:r>
              <a:rPr lang="en-US" dirty="0"/>
              <a:t>Take Notice: Paying more attention to the present moment, to thoughts and feelings and to the world around, boosts our wellbeing. </a:t>
            </a:r>
          </a:p>
          <a:p>
            <a:r>
              <a:rPr lang="en-US" dirty="0"/>
              <a:t>e.g. </a:t>
            </a:r>
            <a:r>
              <a:rPr lang="en-US" b="0" i="0" dirty="0">
                <a:solidFill>
                  <a:srgbClr val="383638"/>
                </a:solidFill>
                <a:effectLst/>
                <a:latin typeface="Moderat"/>
              </a:rPr>
              <a:t>Be aware of the world around you and what you are feeling. Reflecting on your experiences will help you appreciate what matters to you.</a:t>
            </a:r>
            <a:endParaRPr lang="en-US" dirty="0"/>
          </a:p>
          <a:p>
            <a:endParaRPr lang="en-US" dirty="0"/>
          </a:p>
          <a:p>
            <a:r>
              <a:rPr lang="en-US" dirty="0"/>
              <a:t>Keep Learning: Being curious and seeking out new experiences at work and in life more generally positively stimulates the brain</a:t>
            </a:r>
          </a:p>
          <a:p>
            <a:r>
              <a:rPr lang="en-US" dirty="0"/>
              <a:t>e.g. </a:t>
            </a:r>
            <a:r>
              <a:rPr lang="en-US" b="0" i="0" dirty="0">
                <a:solidFill>
                  <a:srgbClr val="383638"/>
                </a:solidFill>
                <a:effectLst/>
                <a:latin typeface="Moderat"/>
              </a:rPr>
              <a:t>Try something new. Rediscover an old interest. Sign up for that course. Fix a bike. Learn to play an instrument</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 Active: Being physically active, including at work, improves physical health and can improve mood and wellbeing and decrease stress, depression and anxiety. </a:t>
            </a:r>
          </a:p>
          <a:p>
            <a:r>
              <a:rPr lang="en-US" dirty="0"/>
              <a:t>e.g. </a:t>
            </a:r>
            <a:r>
              <a:rPr lang="en-US" b="0" i="0" dirty="0">
                <a:solidFill>
                  <a:srgbClr val="383638"/>
                </a:solidFill>
                <a:effectLst/>
                <a:latin typeface="Moderat"/>
              </a:rPr>
              <a:t>Go for a walk or run. Step outside. Cycle. Play a game. Garden</a:t>
            </a:r>
            <a:endParaRPr lang="en-US" dirty="0"/>
          </a:p>
          <a:p>
            <a:endParaRPr lang="en-US" dirty="0"/>
          </a:p>
        </p:txBody>
      </p:sp>
      <p:sp>
        <p:nvSpPr>
          <p:cNvPr id="4" name="Slide Number Placeholder 3"/>
          <p:cNvSpPr>
            <a:spLocks noGrp="1"/>
          </p:cNvSpPr>
          <p:nvPr>
            <p:ph type="sldNum" sz="quarter" idx="10"/>
          </p:nvPr>
        </p:nvSpPr>
        <p:spPr/>
        <p:txBody>
          <a:bodyPr/>
          <a:lstStyle/>
          <a:p>
            <a:fld id="{C9D509F9-AB61-094E-9EE7-93FDC5F7CD67}" type="slidenum">
              <a:rPr lang="en-US" smtClean="0"/>
              <a:t>5</a:t>
            </a:fld>
            <a:endParaRPr lang="en-US"/>
          </a:p>
        </p:txBody>
      </p:sp>
    </p:spTree>
    <p:extLst>
      <p:ext uri="{BB962C8B-B14F-4D97-AF65-F5344CB8AC3E}">
        <p14:creationId xmlns:p14="http://schemas.microsoft.com/office/powerpoint/2010/main" val="114425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509F9-AB61-094E-9EE7-93FDC5F7CD67}" type="slidenum">
              <a:rPr lang="en-US" smtClean="0"/>
              <a:t>6</a:t>
            </a:fld>
            <a:endParaRPr lang="en-US"/>
          </a:p>
        </p:txBody>
      </p:sp>
    </p:spTree>
    <p:extLst>
      <p:ext uri="{BB962C8B-B14F-4D97-AF65-F5344CB8AC3E}">
        <p14:creationId xmlns:p14="http://schemas.microsoft.com/office/powerpoint/2010/main" val="245178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to use: get them to have a go.</a:t>
            </a:r>
          </a:p>
          <a:p>
            <a:endParaRPr lang="en-US" dirty="0"/>
          </a:p>
          <a:p>
            <a:r>
              <a:rPr lang="en-US" dirty="0"/>
              <a:t>Page 2: https://staging.farmstrong.co.nz/wp-content/uploads/2020/02/Wellbeing-bank-account-handout.pdf </a:t>
            </a:r>
          </a:p>
          <a:p>
            <a:endParaRPr lang="en-US" dirty="0"/>
          </a:p>
        </p:txBody>
      </p:sp>
      <p:sp>
        <p:nvSpPr>
          <p:cNvPr id="4" name="Slide Number Placeholder 3"/>
          <p:cNvSpPr>
            <a:spLocks noGrp="1"/>
          </p:cNvSpPr>
          <p:nvPr>
            <p:ph type="sldNum" sz="quarter" idx="10"/>
          </p:nvPr>
        </p:nvSpPr>
        <p:spPr/>
        <p:txBody>
          <a:bodyPr/>
          <a:lstStyle/>
          <a:p>
            <a:fld id="{C9D509F9-AB61-094E-9EE7-93FDC5F7CD67}" type="slidenum">
              <a:rPr lang="en-US" smtClean="0"/>
              <a:t>7</a:t>
            </a:fld>
            <a:endParaRPr lang="en-US"/>
          </a:p>
        </p:txBody>
      </p:sp>
    </p:spTree>
    <p:extLst>
      <p:ext uri="{BB962C8B-B14F-4D97-AF65-F5344CB8AC3E}">
        <p14:creationId xmlns:p14="http://schemas.microsoft.com/office/powerpoint/2010/main" val="138836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deposits </a:t>
            </a:r>
          </a:p>
        </p:txBody>
      </p:sp>
      <p:sp>
        <p:nvSpPr>
          <p:cNvPr id="4" name="Slide Number Placeholder 3"/>
          <p:cNvSpPr>
            <a:spLocks noGrp="1"/>
          </p:cNvSpPr>
          <p:nvPr>
            <p:ph type="sldNum" sz="quarter" idx="10"/>
          </p:nvPr>
        </p:nvSpPr>
        <p:spPr/>
        <p:txBody>
          <a:bodyPr/>
          <a:lstStyle/>
          <a:p>
            <a:fld id="{C9D509F9-AB61-094E-9EE7-93FDC5F7CD67}" type="slidenum">
              <a:rPr lang="en-US" smtClean="0"/>
              <a:t>8</a:t>
            </a:fld>
            <a:endParaRPr lang="en-US"/>
          </a:p>
        </p:txBody>
      </p:sp>
    </p:spTree>
    <p:extLst>
      <p:ext uri="{BB962C8B-B14F-4D97-AF65-F5344CB8AC3E}">
        <p14:creationId xmlns:p14="http://schemas.microsoft.com/office/powerpoint/2010/main" val="186921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Flyer to be handed out … Under the pump https://staging.farmstrong.co.nz/wp-content/uploads/2022/07/FS_DL_UnderPump-HueUpdate-final.pdf </a:t>
            </a:r>
          </a:p>
        </p:txBody>
      </p:sp>
      <p:sp>
        <p:nvSpPr>
          <p:cNvPr id="4" name="Slide Number Placeholder 3"/>
          <p:cNvSpPr>
            <a:spLocks noGrp="1"/>
          </p:cNvSpPr>
          <p:nvPr>
            <p:ph type="sldNum" sz="quarter" idx="10"/>
          </p:nvPr>
        </p:nvSpPr>
        <p:spPr/>
        <p:txBody>
          <a:bodyPr/>
          <a:lstStyle/>
          <a:p>
            <a:fld id="{C9D509F9-AB61-094E-9EE7-93FDC5F7CD67}" type="slidenum">
              <a:rPr lang="en-US" smtClean="0"/>
              <a:t>9</a:t>
            </a:fld>
            <a:endParaRPr lang="en-US"/>
          </a:p>
        </p:txBody>
      </p:sp>
    </p:spTree>
    <p:extLst>
      <p:ext uri="{BB962C8B-B14F-4D97-AF65-F5344CB8AC3E}">
        <p14:creationId xmlns:p14="http://schemas.microsoft.com/office/powerpoint/2010/main" val="204131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kern="1200" dirty="0">
                <a:solidFill>
                  <a:schemeClr val="tx1"/>
                </a:solidFill>
                <a:effectLst/>
                <a:latin typeface="+mn-lt"/>
                <a:ea typeface="+mn-ea"/>
                <a:cs typeface="+mn-cs"/>
              </a:rPr>
              <a:t>Thoughts, behaviours and emotions work together and reinforce each other</a:t>
            </a:r>
          </a:p>
          <a:p>
            <a:pPr lvl="0"/>
            <a:r>
              <a:rPr lang="en-NZ" sz="1200" kern="1200" dirty="0">
                <a:solidFill>
                  <a:schemeClr val="tx1"/>
                </a:solidFill>
                <a:effectLst/>
                <a:latin typeface="+mn-lt"/>
                <a:ea typeface="+mn-ea"/>
                <a:cs typeface="+mn-cs"/>
              </a:rPr>
              <a:t>We often mistake our thoughts as absolute reality whereas there usually many different interpretations we can take</a:t>
            </a:r>
          </a:p>
          <a:p>
            <a:pPr lvl="0"/>
            <a:r>
              <a:rPr lang="en-NZ" sz="1200" kern="1200" dirty="0">
                <a:solidFill>
                  <a:schemeClr val="tx1"/>
                </a:solidFill>
                <a:effectLst/>
                <a:latin typeface="+mn-lt"/>
                <a:ea typeface="+mn-ea"/>
                <a:cs typeface="+mn-cs"/>
              </a:rPr>
              <a:t>Realistically optimistic thoughts are the best as they lead to better outcomes</a:t>
            </a:r>
          </a:p>
          <a:p>
            <a:pPr lvl="0"/>
            <a:r>
              <a:rPr lang="en-NZ" sz="1200" kern="1200" dirty="0">
                <a:solidFill>
                  <a:schemeClr val="tx1"/>
                </a:solidFill>
                <a:effectLst/>
                <a:latin typeface="+mn-lt"/>
                <a:ea typeface="+mn-ea"/>
                <a:cs typeface="+mn-cs"/>
              </a:rPr>
              <a:t>Changing behaviours to be more positive make us feel good and make out thoughts more positive, leading to more positive behaviour and so on </a:t>
            </a:r>
          </a:p>
          <a:p>
            <a:r>
              <a:rPr lang="en-NZ"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62B4671-C492-624D-BC0A-C9429C947168}" type="slidenum">
              <a:rPr lang="en-US" smtClean="0"/>
              <a:t>10</a:t>
            </a:fld>
            <a:endParaRPr lang="en-US"/>
          </a:p>
        </p:txBody>
      </p:sp>
    </p:spTree>
    <p:extLst>
      <p:ext uri="{BB962C8B-B14F-4D97-AF65-F5344CB8AC3E}">
        <p14:creationId xmlns:p14="http://schemas.microsoft.com/office/powerpoint/2010/main" val="347438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a:t>Click to edit Master subtitle style</a:t>
            </a:r>
            <a:endParaRPr lang="en-US"/>
          </a:p>
        </p:txBody>
      </p:sp>
      <p:sp>
        <p:nvSpPr>
          <p:cNvPr id="4" name="Date Placeholder 3"/>
          <p:cNvSpPr>
            <a:spLocks noGrp="1"/>
          </p:cNvSpPr>
          <p:nvPr>
            <p:ph type="dt" sz="half" idx="10"/>
          </p:nvPr>
        </p:nvSpPr>
        <p:spPr/>
        <p:txBody>
          <a:bodyPr/>
          <a:lstStyle/>
          <a:p>
            <a:fld id="{2F6C184D-8A12-E147-8193-A4975676378E}"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404652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10"/>
          </p:nvPr>
        </p:nvSpPr>
        <p:spPr/>
        <p:txBody>
          <a:bodyPr/>
          <a:lstStyle/>
          <a:p>
            <a:fld id="{2F6C184D-8A12-E147-8193-A4975676378E}"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91001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mi-N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10"/>
          </p:nvPr>
        </p:nvSpPr>
        <p:spPr/>
        <p:txBody>
          <a:bodyPr/>
          <a:lstStyle/>
          <a:p>
            <a:fld id="{2F6C184D-8A12-E147-8193-A4975676378E}"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339073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10"/>
          </p:nvPr>
        </p:nvSpPr>
        <p:spPr/>
        <p:txBody>
          <a:bodyPr/>
          <a:lstStyle/>
          <a:p>
            <a:fld id="{2F6C184D-8A12-E147-8193-A4975676378E}"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119851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mi-N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mi-NZ"/>
              <a:t>Click to edit Master text styles</a:t>
            </a:r>
          </a:p>
        </p:txBody>
      </p:sp>
      <p:sp>
        <p:nvSpPr>
          <p:cNvPr id="4" name="Date Placeholder 3"/>
          <p:cNvSpPr>
            <a:spLocks noGrp="1"/>
          </p:cNvSpPr>
          <p:nvPr>
            <p:ph type="dt" sz="half" idx="10"/>
          </p:nvPr>
        </p:nvSpPr>
        <p:spPr/>
        <p:txBody>
          <a:bodyPr/>
          <a:lstStyle/>
          <a:p>
            <a:fld id="{2F6C184D-8A12-E147-8193-A4975676378E}"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424606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Date Placeholder 4"/>
          <p:cNvSpPr>
            <a:spLocks noGrp="1"/>
          </p:cNvSpPr>
          <p:nvPr>
            <p:ph type="dt" sz="half" idx="10"/>
          </p:nvPr>
        </p:nvSpPr>
        <p:spPr/>
        <p:txBody>
          <a:bodyPr/>
          <a:lstStyle/>
          <a:p>
            <a:fld id="{2F6C184D-8A12-E147-8193-A4975676378E}" type="datetimeFigureOut">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202165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7" name="Date Placeholder 6"/>
          <p:cNvSpPr>
            <a:spLocks noGrp="1"/>
          </p:cNvSpPr>
          <p:nvPr>
            <p:ph type="dt" sz="half" idx="10"/>
          </p:nvPr>
        </p:nvSpPr>
        <p:spPr/>
        <p:txBody>
          <a:bodyPr/>
          <a:lstStyle/>
          <a:p>
            <a:fld id="{2F6C184D-8A12-E147-8193-A4975676378E}" type="datetimeFigureOut">
              <a:rPr lang="en-US" smtClean="0"/>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333450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Date Placeholder 2"/>
          <p:cNvSpPr>
            <a:spLocks noGrp="1"/>
          </p:cNvSpPr>
          <p:nvPr>
            <p:ph type="dt" sz="half" idx="10"/>
          </p:nvPr>
        </p:nvSpPr>
        <p:spPr/>
        <p:txBody>
          <a:bodyPr/>
          <a:lstStyle/>
          <a:p>
            <a:fld id="{2F6C184D-8A12-E147-8193-A4975676378E}" type="datetimeFigureOut">
              <a:rPr lang="en-US" smtClean="0"/>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339917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C184D-8A12-E147-8193-A4975676378E}" type="datetimeFigureOut">
              <a:rPr lang="en-US" smtClean="0"/>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48715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mi-N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Date Placeholder 4"/>
          <p:cNvSpPr>
            <a:spLocks noGrp="1"/>
          </p:cNvSpPr>
          <p:nvPr>
            <p:ph type="dt" sz="half" idx="10"/>
          </p:nvPr>
        </p:nvSpPr>
        <p:spPr/>
        <p:txBody>
          <a:bodyPr/>
          <a:lstStyle/>
          <a:p>
            <a:fld id="{2F6C184D-8A12-E147-8193-A4975676378E}" type="datetimeFigureOut">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144280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Date Placeholder 4"/>
          <p:cNvSpPr>
            <a:spLocks noGrp="1"/>
          </p:cNvSpPr>
          <p:nvPr>
            <p:ph type="dt" sz="half" idx="10"/>
          </p:nvPr>
        </p:nvSpPr>
        <p:spPr/>
        <p:txBody>
          <a:bodyPr/>
          <a:lstStyle/>
          <a:p>
            <a:fld id="{2F6C184D-8A12-E147-8193-A4975676378E}" type="datetimeFigureOut">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2ED5A-00C2-734C-8125-CC7F826891A0}" type="slidenum">
              <a:rPr lang="en-US" smtClean="0"/>
              <a:t>‹#›</a:t>
            </a:fld>
            <a:endParaRPr lang="en-US"/>
          </a:p>
        </p:txBody>
      </p:sp>
    </p:spTree>
    <p:extLst>
      <p:ext uri="{BB962C8B-B14F-4D97-AF65-F5344CB8AC3E}">
        <p14:creationId xmlns:p14="http://schemas.microsoft.com/office/powerpoint/2010/main" val="263325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C184D-8A12-E147-8193-A4975676378E}" type="datetimeFigureOut">
              <a:rPr lang="en-US" smtClean="0"/>
              <a:t>12/16/2023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2ED5A-00C2-734C-8125-CC7F826891A0}" type="slidenum">
              <a:rPr lang="en-US" smtClean="0"/>
              <a:t>‹#›</a:t>
            </a:fld>
            <a:endParaRPr lang="en-US"/>
          </a:p>
        </p:txBody>
      </p:sp>
    </p:spTree>
    <p:extLst>
      <p:ext uri="{BB962C8B-B14F-4D97-AF65-F5344CB8AC3E}">
        <p14:creationId xmlns:p14="http://schemas.microsoft.com/office/powerpoint/2010/main" val="890554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dpcIjfE6RmY?feature=oembed" TargetMode="External"/><Relationship Id="rId6" Type="http://schemas.openxmlformats.org/officeDocument/2006/relationships/image" Target="../media/image12.jpeg"/><Relationship Id="rId5" Type="http://schemas.openxmlformats.org/officeDocument/2006/relationships/image" Target="../media/image2.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package" Target="../embeddings/Microsoft_Word_Document.docx"/><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4001A-DA71-069F-EE33-89090A741456}"/>
              </a:ext>
            </a:extLst>
          </p:cNvPr>
          <p:cNvSpPr>
            <a:spLocks noGrp="1"/>
          </p:cNvSpPr>
          <p:nvPr>
            <p:ph type="ctrTitle"/>
          </p:nvPr>
        </p:nvSpPr>
        <p:spPr>
          <a:xfrm>
            <a:off x="898635" y="923238"/>
            <a:ext cx="7346729" cy="1114380"/>
          </a:xfrm>
        </p:spPr>
        <p:txBody>
          <a:bodyPr>
            <a:normAutofit fontScale="90000"/>
          </a:bodyPr>
          <a:lstStyle/>
          <a:p>
            <a:r>
              <a:rPr lang="mi-NZ" sz="4500" dirty="0"/>
              <a:t>Beef + Lamb New Zealand Generation Next Programme </a:t>
            </a:r>
            <a:endParaRPr lang="en-NZ" sz="4500" dirty="0"/>
          </a:p>
        </p:txBody>
      </p:sp>
      <p:sp>
        <p:nvSpPr>
          <p:cNvPr id="3" name="Subtitle 2">
            <a:extLst>
              <a:ext uri="{FF2B5EF4-FFF2-40B4-BE49-F238E27FC236}">
                <a16:creationId xmlns:a16="http://schemas.microsoft.com/office/drawing/2014/main" id="{F0C7650B-1D5F-01BF-94CF-52DFD40BCBD7}"/>
              </a:ext>
            </a:extLst>
          </p:cNvPr>
          <p:cNvSpPr>
            <a:spLocks noGrp="1"/>
          </p:cNvSpPr>
          <p:nvPr>
            <p:ph type="subTitle" idx="1"/>
          </p:nvPr>
        </p:nvSpPr>
        <p:spPr>
          <a:xfrm>
            <a:off x="865624" y="2489296"/>
            <a:ext cx="7346729" cy="943119"/>
          </a:xfrm>
        </p:spPr>
        <p:txBody>
          <a:bodyPr>
            <a:normAutofit/>
          </a:bodyPr>
          <a:lstStyle/>
          <a:p>
            <a:r>
              <a:rPr lang="en-US" b="0" i="0" dirty="0">
                <a:solidFill>
                  <a:srgbClr val="374151"/>
                </a:solidFill>
                <a:effectLst/>
                <a:latin typeface="Söhne"/>
              </a:rPr>
              <a:t>Nurturing Your Well-Being</a:t>
            </a:r>
            <a:endParaRPr lang="en-NZ" dirty="0"/>
          </a:p>
        </p:txBody>
      </p:sp>
      <p:pic>
        <p:nvPicPr>
          <p:cNvPr id="7" name="Picture 6" descr="A logo for a farm&#10;&#10;Description automatically generated">
            <a:extLst>
              <a:ext uri="{FF2B5EF4-FFF2-40B4-BE49-F238E27FC236}">
                <a16:creationId xmlns:a16="http://schemas.microsoft.com/office/drawing/2014/main" id="{BE601319-1B79-93F0-0E83-A6E87E3D4049}"/>
              </a:ext>
            </a:extLst>
          </p:cNvPr>
          <p:cNvPicPr>
            <a:picLocks noChangeAspect="1"/>
          </p:cNvPicPr>
          <p:nvPr/>
        </p:nvPicPr>
        <p:blipFill rotWithShape="1">
          <a:blip r:embed="rId2"/>
          <a:srcRect t="7365" b="1645"/>
          <a:stretch/>
        </p:blipFill>
        <p:spPr>
          <a:xfrm>
            <a:off x="135925" y="3223865"/>
            <a:ext cx="4371196" cy="2813975"/>
          </a:xfrm>
          <a:prstGeom prst="rect">
            <a:avLst/>
          </a:prstGeom>
        </p:spPr>
      </p:pic>
      <p:pic>
        <p:nvPicPr>
          <p:cNvPr id="11" name="Picture 10" descr="A green and red logo&#10;&#10;Description automatically generated">
            <a:extLst>
              <a:ext uri="{FF2B5EF4-FFF2-40B4-BE49-F238E27FC236}">
                <a16:creationId xmlns:a16="http://schemas.microsoft.com/office/drawing/2014/main" id="{593028CE-48C1-0DBB-14F8-83B249864C88}"/>
              </a:ext>
            </a:extLst>
          </p:cNvPr>
          <p:cNvPicPr>
            <a:picLocks noChangeAspect="1"/>
          </p:cNvPicPr>
          <p:nvPr/>
        </p:nvPicPr>
        <p:blipFill>
          <a:blip r:embed="rId3"/>
          <a:stretch>
            <a:fillRect/>
          </a:stretch>
        </p:blipFill>
        <p:spPr>
          <a:xfrm>
            <a:off x="4570856" y="3289511"/>
            <a:ext cx="4371196" cy="1759406"/>
          </a:xfrm>
          <a:prstGeom prst="rect">
            <a:avLst/>
          </a:prstGeom>
        </p:spPr>
      </p:pic>
    </p:spTree>
    <p:extLst>
      <p:ext uri="{BB962C8B-B14F-4D97-AF65-F5344CB8AC3E}">
        <p14:creationId xmlns:p14="http://schemas.microsoft.com/office/powerpoint/2010/main" val="1937367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en and red logo&#10;&#10;Description automatically generated">
            <a:extLst>
              <a:ext uri="{FF2B5EF4-FFF2-40B4-BE49-F238E27FC236}">
                <a16:creationId xmlns:a16="http://schemas.microsoft.com/office/drawing/2014/main" id="{5E71EA8D-2210-F1F0-BBA9-66079A4F28E7}"/>
              </a:ext>
            </a:extLst>
          </p:cNvPr>
          <p:cNvPicPr>
            <a:picLocks noChangeAspect="1"/>
          </p:cNvPicPr>
          <p:nvPr/>
        </p:nvPicPr>
        <p:blipFill>
          <a:blip r:embed="rId3"/>
          <a:stretch>
            <a:fillRect/>
          </a:stretch>
        </p:blipFill>
        <p:spPr>
          <a:xfrm>
            <a:off x="4576164" y="5541218"/>
            <a:ext cx="4567836" cy="1270475"/>
          </a:xfrm>
          <a:prstGeom prst="rect">
            <a:avLst/>
          </a:prstGeom>
        </p:spPr>
      </p:pic>
      <p:sp>
        <p:nvSpPr>
          <p:cNvPr id="14" name="Rectangle 13">
            <a:extLst>
              <a:ext uri="{FF2B5EF4-FFF2-40B4-BE49-F238E27FC236}">
                <a16:creationId xmlns:a16="http://schemas.microsoft.com/office/drawing/2014/main" id="{5BBD1750-149F-2C40-8CD2-12CB9679C41E}"/>
              </a:ext>
            </a:extLst>
          </p:cNvPr>
          <p:cNvSpPr/>
          <p:nvPr/>
        </p:nvSpPr>
        <p:spPr>
          <a:xfrm>
            <a:off x="0" y="-94593"/>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pic>
        <p:nvPicPr>
          <p:cNvPr id="15" name="Picture 3">
            <a:extLst>
              <a:ext uri="{FF2B5EF4-FFF2-40B4-BE49-F238E27FC236}">
                <a16:creationId xmlns:a16="http://schemas.microsoft.com/office/drawing/2014/main" id="{EB11CF58-A664-0E48-B951-9EBEAC0745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325" y="89557"/>
            <a:ext cx="28479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775200" y="4165600"/>
            <a:ext cx="184666" cy="369332"/>
          </a:xfrm>
          <a:prstGeom prst="rect">
            <a:avLst/>
          </a:prstGeom>
          <a:noFill/>
        </p:spPr>
        <p:txBody>
          <a:bodyPr wrap="none" rtlCol="0">
            <a:spAutoFit/>
          </a:bodyPr>
          <a:lstStyle/>
          <a:p>
            <a:endParaRPr lang="en-US" dirty="0"/>
          </a:p>
        </p:txBody>
      </p:sp>
      <p:grpSp>
        <p:nvGrpSpPr>
          <p:cNvPr id="64" name="Group 63"/>
          <p:cNvGrpSpPr/>
          <p:nvPr/>
        </p:nvGrpSpPr>
        <p:grpSpPr>
          <a:xfrm>
            <a:off x="2506133" y="2168850"/>
            <a:ext cx="6293043" cy="3781138"/>
            <a:chOff x="609600" y="1681460"/>
            <a:chExt cx="7647710" cy="4262140"/>
          </a:xfrm>
        </p:grpSpPr>
        <p:sp>
          <p:nvSpPr>
            <p:cNvPr id="34" name="Oval 33">
              <a:extLst>
                <a:ext uri="{FF2B5EF4-FFF2-40B4-BE49-F238E27FC236}">
                  <a16:creationId xmlns:a16="http://schemas.microsoft.com/office/drawing/2014/main" id="{69BB63DC-9124-3B43-AF08-8FDE327C2454}"/>
                </a:ext>
              </a:extLst>
            </p:cNvPr>
            <p:cNvSpPr/>
            <p:nvPr/>
          </p:nvSpPr>
          <p:spPr>
            <a:xfrm rot="16200000">
              <a:off x="4596334" y="3201746"/>
              <a:ext cx="1493761" cy="1440713"/>
            </a:xfrm>
            <a:prstGeom prst="ellipse">
              <a:avLst/>
            </a:prstGeom>
            <a:solidFill>
              <a:srgbClr val="138E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490327F-5696-0F4E-945C-A6B486A5114F}"/>
                </a:ext>
              </a:extLst>
            </p:cNvPr>
            <p:cNvSpPr/>
            <p:nvPr/>
          </p:nvSpPr>
          <p:spPr>
            <a:xfrm rot="16200000">
              <a:off x="6790073" y="4476363"/>
              <a:ext cx="1493761" cy="1440713"/>
            </a:xfrm>
            <a:prstGeom prst="ellipse">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45F51BD-3051-AD45-AEDB-D56866ABBD86}"/>
                </a:ext>
              </a:extLst>
            </p:cNvPr>
            <p:cNvSpPr/>
            <p:nvPr/>
          </p:nvSpPr>
          <p:spPr>
            <a:xfrm rot="16200000">
              <a:off x="6757037" y="1674949"/>
              <a:ext cx="1493762" cy="1506784"/>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643949FD-1F01-674A-9297-3AD75EE872D8}"/>
                </a:ext>
              </a:extLst>
            </p:cNvPr>
            <p:cNvCxnSpPr>
              <a:cxnSpLocks/>
            </p:cNvCxnSpPr>
            <p:nvPr/>
          </p:nvCxnSpPr>
          <p:spPr>
            <a:xfrm rot="16200000" flipH="1">
              <a:off x="6255410" y="4276733"/>
              <a:ext cx="398038" cy="592189"/>
            </a:xfrm>
            <a:prstGeom prst="straightConnector1">
              <a:avLst/>
            </a:prstGeom>
            <a:ln w="88900">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7B6E3D2-8D5E-AF43-AA8F-4981FF04DE2C}"/>
                </a:ext>
              </a:extLst>
            </p:cNvPr>
            <p:cNvCxnSpPr>
              <a:cxnSpLocks/>
            </p:cNvCxnSpPr>
            <p:nvPr/>
          </p:nvCxnSpPr>
          <p:spPr>
            <a:xfrm rot="16200000">
              <a:off x="6233048" y="2867946"/>
              <a:ext cx="442761" cy="592189"/>
            </a:xfrm>
            <a:prstGeom prst="straightConnector1">
              <a:avLst/>
            </a:prstGeom>
            <a:ln w="88900">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8E9F4B4-8CC9-3746-A4F7-A0271F04712D}"/>
                </a:ext>
              </a:extLst>
            </p:cNvPr>
            <p:cNvCxnSpPr>
              <a:cxnSpLocks/>
            </p:cNvCxnSpPr>
            <p:nvPr/>
          </p:nvCxnSpPr>
          <p:spPr>
            <a:xfrm rot="16200000" flipH="1">
              <a:off x="7153512" y="3821474"/>
              <a:ext cx="746884" cy="0"/>
            </a:xfrm>
            <a:prstGeom prst="straightConnector1">
              <a:avLst/>
            </a:prstGeom>
            <a:ln w="88900">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Title 1">
              <a:extLst>
                <a:ext uri="{FF2B5EF4-FFF2-40B4-BE49-F238E27FC236}">
                  <a16:creationId xmlns:a16="http://schemas.microsoft.com/office/drawing/2014/main" id="{0F387B9F-F4E3-1545-B1DA-0FDE7DDDB588}"/>
                </a:ext>
              </a:extLst>
            </p:cNvPr>
            <p:cNvSpPr txBox="1">
              <a:spLocks/>
            </p:cNvSpPr>
            <p:nvPr/>
          </p:nvSpPr>
          <p:spPr>
            <a:xfrm>
              <a:off x="4586233" y="3554623"/>
              <a:ext cx="1440714" cy="73495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x-none" sz="1800" b="1" dirty="0">
                  <a:solidFill>
                    <a:schemeClr val="bg1"/>
                  </a:solidFill>
                  <a:ea typeface="ＭＳ Ｐゴシック" charset="-128"/>
                </a:rPr>
                <a:t>Thoughts</a:t>
              </a:r>
            </a:p>
          </p:txBody>
        </p:sp>
        <p:sp>
          <p:nvSpPr>
            <p:cNvPr id="41" name="Title 1">
              <a:extLst>
                <a:ext uri="{FF2B5EF4-FFF2-40B4-BE49-F238E27FC236}">
                  <a16:creationId xmlns:a16="http://schemas.microsoft.com/office/drawing/2014/main" id="{3662FCD1-8009-7E42-BD5A-C2CDCC267300}"/>
                </a:ext>
              </a:extLst>
            </p:cNvPr>
            <p:cNvSpPr txBox="1">
              <a:spLocks/>
            </p:cNvSpPr>
            <p:nvPr/>
          </p:nvSpPr>
          <p:spPr>
            <a:xfrm>
              <a:off x="6811539" y="4914868"/>
              <a:ext cx="1440714" cy="53687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x-none" sz="1800" b="1" dirty="0">
                  <a:solidFill>
                    <a:schemeClr val="bg1"/>
                  </a:solidFill>
                  <a:ea typeface="ＭＳ Ｐゴシック" charset="-128"/>
                </a:rPr>
                <a:t>Emotions</a:t>
              </a:r>
            </a:p>
          </p:txBody>
        </p:sp>
        <p:sp>
          <p:nvSpPr>
            <p:cNvPr id="42" name="Title 1">
              <a:extLst>
                <a:ext uri="{FF2B5EF4-FFF2-40B4-BE49-F238E27FC236}">
                  <a16:creationId xmlns:a16="http://schemas.microsoft.com/office/drawing/2014/main" id="{75B0301B-C5A8-8C4C-B6EA-5A17EB608868}"/>
                </a:ext>
              </a:extLst>
            </p:cNvPr>
            <p:cNvSpPr txBox="1">
              <a:spLocks/>
            </p:cNvSpPr>
            <p:nvPr/>
          </p:nvSpPr>
          <p:spPr>
            <a:xfrm>
              <a:off x="6750523" y="2168851"/>
              <a:ext cx="1506787" cy="5368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x-none" sz="1800" b="1" dirty="0">
                  <a:solidFill>
                    <a:schemeClr val="bg1"/>
                  </a:solidFill>
                  <a:ea typeface="ＭＳ Ｐゴシック" charset="-128"/>
                </a:rPr>
                <a:t>Behaviours</a:t>
              </a:r>
            </a:p>
          </p:txBody>
        </p:sp>
        <p:sp>
          <p:nvSpPr>
            <p:cNvPr id="52" name="TextBox 51"/>
            <p:cNvSpPr txBox="1"/>
            <p:nvPr/>
          </p:nvSpPr>
          <p:spPr>
            <a:xfrm>
              <a:off x="931333" y="2108284"/>
              <a:ext cx="1811867" cy="520394"/>
            </a:xfrm>
            <a:prstGeom prst="rect">
              <a:avLst/>
            </a:prstGeom>
            <a:noFill/>
          </p:spPr>
          <p:txBody>
            <a:bodyPr wrap="square" rtlCol="0">
              <a:spAutoFit/>
            </a:bodyPr>
            <a:lstStyle/>
            <a:p>
              <a:pPr algn="ctr"/>
              <a:endParaRPr lang="en-US" sz="2400" b="1" dirty="0">
                <a:solidFill>
                  <a:schemeClr val="bg1"/>
                </a:solidFill>
              </a:endParaRPr>
            </a:p>
          </p:txBody>
        </p:sp>
        <p:sp>
          <p:nvSpPr>
            <p:cNvPr id="53" name="Rectangle 52"/>
            <p:cNvSpPr/>
            <p:nvPr/>
          </p:nvSpPr>
          <p:spPr>
            <a:xfrm>
              <a:off x="609600" y="3166761"/>
              <a:ext cx="2552700" cy="1283077"/>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rPr>
                <a:t>Mindset</a:t>
              </a:r>
            </a:p>
          </p:txBody>
        </p:sp>
      </p:grpSp>
      <p:cxnSp>
        <p:nvCxnSpPr>
          <p:cNvPr id="66" name="Straight Arrow Connector 65">
            <a:extLst>
              <a:ext uri="{FF2B5EF4-FFF2-40B4-BE49-F238E27FC236}">
                <a16:creationId xmlns:a16="http://schemas.microsoft.com/office/drawing/2014/main" id="{97B6E3D2-8D5E-AF43-AA8F-4981FF04DE2C}"/>
              </a:ext>
            </a:extLst>
          </p:cNvPr>
          <p:cNvCxnSpPr>
            <a:cxnSpLocks/>
          </p:cNvCxnSpPr>
          <p:nvPr/>
        </p:nvCxnSpPr>
        <p:spPr>
          <a:xfrm>
            <a:off x="4775200" y="4050346"/>
            <a:ext cx="802065" cy="0"/>
          </a:xfrm>
          <a:prstGeom prst="straightConnector1">
            <a:avLst/>
          </a:prstGeom>
          <a:ln w="88900">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500592" y="3573941"/>
            <a:ext cx="1557638" cy="461665"/>
          </a:xfrm>
          <a:prstGeom prst="rect">
            <a:avLst/>
          </a:prstGeom>
        </p:spPr>
        <p:txBody>
          <a:bodyPr wrap="none">
            <a:spAutoFit/>
          </a:bodyPr>
          <a:lstStyle/>
          <a:p>
            <a:r>
              <a:rPr lang="en-US" altLang="x-none" sz="2400" b="1" dirty="0">
                <a:solidFill>
                  <a:srgbClr val="138EA9"/>
                </a:solidFill>
                <a:ea typeface="ＭＳ Ｐゴシック" charset="-128"/>
              </a:rPr>
              <a:t>Life Events</a:t>
            </a:r>
            <a:endParaRPr lang="en-US" sz="2400" dirty="0"/>
          </a:p>
        </p:txBody>
      </p:sp>
      <p:sp>
        <p:nvSpPr>
          <p:cNvPr id="71" name="Right Arrow 70"/>
          <p:cNvSpPr/>
          <p:nvPr/>
        </p:nvSpPr>
        <p:spPr>
          <a:xfrm>
            <a:off x="500592" y="4035606"/>
            <a:ext cx="1751541" cy="194414"/>
          </a:xfrm>
          <a:prstGeom prst="righ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C558EB-78AA-8E46-571C-D4FCA6AF4AF9}"/>
              </a:ext>
            </a:extLst>
          </p:cNvPr>
          <p:cNvSpPr/>
          <p:nvPr/>
        </p:nvSpPr>
        <p:spPr>
          <a:xfrm>
            <a:off x="178518" y="885537"/>
            <a:ext cx="8690273" cy="995016"/>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HOW WE THINK</a:t>
            </a:r>
          </a:p>
        </p:txBody>
      </p:sp>
    </p:spTree>
    <p:extLst>
      <p:ext uri="{BB962C8B-B14F-4D97-AF65-F5344CB8AC3E}">
        <p14:creationId xmlns:p14="http://schemas.microsoft.com/office/powerpoint/2010/main" val="2018035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788025"/>
            <a:ext cx="2334827" cy="939768"/>
          </a:xfrm>
          <a:prstGeom prst="rect">
            <a:avLst/>
          </a:prstGeom>
        </p:spPr>
      </p:pic>
      <p:sp>
        <p:nvSpPr>
          <p:cNvPr id="4" name="Rectangle 3">
            <a:extLst>
              <a:ext uri="{FF2B5EF4-FFF2-40B4-BE49-F238E27FC236}">
                <a16:creationId xmlns:a16="http://schemas.microsoft.com/office/drawing/2014/main" id="{17C558EB-78AA-8E46-571C-D4FCA6AF4AF9}"/>
              </a:ext>
            </a:extLst>
          </p:cNvPr>
          <p:cNvSpPr/>
          <p:nvPr/>
        </p:nvSpPr>
        <p:spPr>
          <a:xfrm>
            <a:off x="201335" y="1069975"/>
            <a:ext cx="8690273" cy="954107"/>
          </a:xfrm>
          <a:prstGeom prst="rect">
            <a:avLst/>
          </a:prstGeom>
        </p:spPr>
        <p:txBody>
          <a:bodyPr wrap="square">
            <a:spAutoFit/>
          </a:bodyPr>
          <a:lstStyle/>
          <a:p>
            <a:pPr algn="ctr">
              <a:spcBef>
                <a:spcPct val="0"/>
              </a:spcBef>
            </a:pPr>
            <a:r>
              <a:rPr lang="en-US" altLang="x-none" sz="2800" b="1" dirty="0">
                <a:solidFill>
                  <a:srgbClr val="138EA9"/>
                </a:solidFill>
                <a:latin typeface="+mj-lt"/>
              </a:rPr>
              <a:t>OUR MINDSET CAN CREATE UPWARD OR DOWNWARD SPIRALS </a:t>
            </a:r>
          </a:p>
        </p:txBody>
      </p:sp>
      <p:pic>
        <p:nvPicPr>
          <p:cNvPr id="12" name="Picture 2" descr="The Downward Spiral of Tough Love – Erin Sills Consulting">
            <a:extLst>
              <a:ext uri="{FF2B5EF4-FFF2-40B4-BE49-F238E27FC236}">
                <a16:creationId xmlns:a16="http://schemas.microsoft.com/office/drawing/2014/main" id="{6650B4E4-620F-47EF-91DF-D2465720D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35" y="2308192"/>
            <a:ext cx="6096000" cy="4048125"/>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a:extLst>
              <a:ext uri="{FF2B5EF4-FFF2-40B4-BE49-F238E27FC236}">
                <a16:creationId xmlns:a16="http://schemas.microsoft.com/office/drawing/2014/main" id="{82F0C11F-900E-4C33-9562-910A442B8381}"/>
              </a:ext>
            </a:extLst>
          </p:cNvPr>
          <p:cNvPicPr>
            <a:picLocks noChangeAspect="1"/>
          </p:cNvPicPr>
          <p:nvPr/>
        </p:nvPicPr>
        <p:blipFill>
          <a:blip r:embed="rId6"/>
          <a:stretch>
            <a:fillRect/>
          </a:stretch>
        </p:blipFill>
        <p:spPr>
          <a:xfrm>
            <a:off x="6405299" y="3253271"/>
            <a:ext cx="2630736" cy="2392366"/>
          </a:xfrm>
          <a:prstGeom prst="rect">
            <a:avLst/>
          </a:prstGeom>
        </p:spPr>
      </p:pic>
    </p:spTree>
    <p:extLst>
      <p:ext uri="{BB962C8B-B14F-4D97-AF65-F5344CB8AC3E}">
        <p14:creationId xmlns:p14="http://schemas.microsoft.com/office/powerpoint/2010/main" val="583655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4"/>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5"/>
          <a:stretch>
            <a:fillRect/>
          </a:stretch>
        </p:blipFill>
        <p:spPr>
          <a:xfrm>
            <a:off x="6809173" y="5788025"/>
            <a:ext cx="2334827" cy="939768"/>
          </a:xfrm>
          <a:prstGeom prst="rect">
            <a:avLst/>
          </a:prstGeom>
        </p:spPr>
      </p:pic>
      <p:pic>
        <p:nvPicPr>
          <p:cNvPr id="5" name="Online Media 4" title="Sam Whitelock and Kane Brisco on ‘fixed’ versus ‘growth’ mindsets">
            <a:hlinkClick r:id="" action="ppaction://media"/>
            <a:extLst>
              <a:ext uri="{FF2B5EF4-FFF2-40B4-BE49-F238E27FC236}">
                <a16:creationId xmlns:a16="http://schemas.microsoft.com/office/drawing/2014/main" id="{B82A03F6-8F02-6B70-F174-4CBA49656FCE}"/>
              </a:ext>
            </a:extLst>
          </p:cNvPr>
          <p:cNvPicPr>
            <a:picLocks noRot="1" noChangeAspect="1"/>
          </p:cNvPicPr>
          <p:nvPr>
            <a:videoFile r:link="rId1"/>
          </p:nvPr>
        </p:nvPicPr>
        <p:blipFill>
          <a:blip r:embed="rId6"/>
          <a:stretch>
            <a:fillRect/>
          </a:stretch>
        </p:blipFill>
        <p:spPr>
          <a:xfrm>
            <a:off x="525998" y="1889537"/>
            <a:ext cx="8213330" cy="4841699"/>
          </a:xfrm>
          <a:prstGeom prst="rect">
            <a:avLst/>
          </a:prstGeom>
        </p:spPr>
      </p:pic>
      <p:sp>
        <p:nvSpPr>
          <p:cNvPr id="9" name="Rectangle 8">
            <a:extLst>
              <a:ext uri="{FF2B5EF4-FFF2-40B4-BE49-F238E27FC236}">
                <a16:creationId xmlns:a16="http://schemas.microsoft.com/office/drawing/2014/main" id="{4768F243-8EAC-6AE7-56F0-56DA5E200703}"/>
              </a:ext>
            </a:extLst>
          </p:cNvPr>
          <p:cNvSpPr/>
          <p:nvPr/>
        </p:nvSpPr>
        <p:spPr>
          <a:xfrm>
            <a:off x="201335" y="1069975"/>
            <a:ext cx="8690273" cy="954107"/>
          </a:xfrm>
          <a:prstGeom prst="rect">
            <a:avLst/>
          </a:prstGeom>
        </p:spPr>
        <p:txBody>
          <a:bodyPr wrap="square">
            <a:spAutoFit/>
          </a:bodyPr>
          <a:lstStyle/>
          <a:p>
            <a:pPr algn="ctr">
              <a:spcBef>
                <a:spcPct val="0"/>
              </a:spcBef>
            </a:pPr>
            <a:r>
              <a:rPr lang="en-US" altLang="x-none" sz="2800" b="1" dirty="0">
                <a:solidFill>
                  <a:srgbClr val="138EA9"/>
                </a:solidFill>
                <a:latin typeface="+mj-lt"/>
              </a:rPr>
              <a:t>Sam </a:t>
            </a:r>
            <a:r>
              <a:rPr lang="en-US" altLang="x-none" sz="2800" b="1" dirty="0" err="1">
                <a:solidFill>
                  <a:srgbClr val="138EA9"/>
                </a:solidFill>
                <a:latin typeface="+mj-lt"/>
              </a:rPr>
              <a:t>Whitelock</a:t>
            </a:r>
            <a:r>
              <a:rPr lang="en-US" altLang="x-none" sz="2800" b="1" dirty="0">
                <a:solidFill>
                  <a:srgbClr val="138EA9"/>
                </a:solidFill>
                <a:latin typeface="+mj-lt"/>
              </a:rPr>
              <a:t> and Kane </a:t>
            </a:r>
            <a:r>
              <a:rPr lang="en-US" altLang="x-none" sz="2800" b="1" dirty="0" err="1">
                <a:solidFill>
                  <a:srgbClr val="138EA9"/>
                </a:solidFill>
                <a:latin typeface="+mj-lt"/>
              </a:rPr>
              <a:t>Brisco</a:t>
            </a:r>
            <a:r>
              <a:rPr lang="en-US" altLang="x-none" sz="2800" b="1" dirty="0">
                <a:solidFill>
                  <a:srgbClr val="138EA9"/>
                </a:solidFill>
                <a:latin typeface="+mj-lt"/>
              </a:rPr>
              <a:t> </a:t>
            </a:r>
          </a:p>
          <a:p>
            <a:pPr algn="ctr">
              <a:spcBef>
                <a:spcPct val="0"/>
              </a:spcBef>
            </a:pPr>
            <a:r>
              <a:rPr lang="en-US" altLang="x-none" sz="2800" b="1" dirty="0">
                <a:solidFill>
                  <a:srgbClr val="138EA9"/>
                </a:solidFill>
                <a:latin typeface="+mj-lt"/>
              </a:rPr>
              <a:t>on ‘fixed’ versus ‘growth’ mindsets</a:t>
            </a:r>
          </a:p>
        </p:txBody>
      </p:sp>
    </p:spTree>
    <p:extLst>
      <p:ext uri="{BB962C8B-B14F-4D97-AF65-F5344CB8AC3E}">
        <p14:creationId xmlns:p14="http://schemas.microsoft.com/office/powerpoint/2010/main" val="16297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red logo&#10;&#10;Description automatically generated">
            <a:extLst>
              <a:ext uri="{FF2B5EF4-FFF2-40B4-BE49-F238E27FC236}">
                <a16:creationId xmlns:a16="http://schemas.microsoft.com/office/drawing/2014/main" id="{7B7C399A-7630-A7F9-1BBA-1355882B7D34}"/>
              </a:ext>
            </a:extLst>
          </p:cNvPr>
          <p:cNvPicPr>
            <a:picLocks noChangeAspect="1"/>
          </p:cNvPicPr>
          <p:nvPr/>
        </p:nvPicPr>
        <p:blipFill>
          <a:blip r:embed="rId3"/>
          <a:stretch>
            <a:fillRect/>
          </a:stretch>
        </p:blipFill>
        <p:spPr>
          <a:xfrm>
            <a:off x="4576164" y="5541218"/>
            <a:ext cx="4567836" cy="1270475"/>
          </a:xfrm>
          <a:prstGeom prst="rect">
            <a:avLst/>
          </a:prstGeom>
        </p:spPr>
      </p:pic>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4"/>
          <a:stretch>
            <a:fillRect/>
          </a:stretch>
        </p:blipFill>
        <p:spPr>
          <a:xfrm>
            <a:off x="291334" y="205964"/>
            <a:ext cx="2684405" cy="658045"/>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084210348"/>
              </p:ext>
            </p:extLst>
          </p:nvPr>
        </p:nvGraphicFramePr>
        <p:xfrm>
          <a:off x="564317" y="2233686"/>
          <a:ext cx="8304474" cy="3766608"/>
        </p:xfrm>
        <a:graphic>
          <a:graphicData uri="http://schemas.openxmlformats.org/presentationml/2006/ole">
            <mc:AlternateContent xmlns:mc="http://schemas.openxmlformats.org/markup-compatibility/2006">
              <mc:Choice xmlns:v="urn:schemas-microsoft-com:vml" Requires="v">
                <p:oleObj name="Document" r:id="rId5" imgW="5880100" imgH="2667000" progId="Word.Document.12">
                  <p:embed/>
                </p:oleObj>
              </mc:Choice>
              <mc:Fallback>
                <p:oleObj name="Document" r:id="rId5" imgW="5880100" imgH="2667000" progId="Word.Document.12">
                  <p:embed/>
                  <p:pic>
                    <p:nvPicPr>
                      <p:cNvPr id="4" name="Object 3"/>
                      <p:cNvPicPr/>
                      <p:nvPr/>
                    </p:nvPicPr>
                    <p:blipFill>
                      <a:blip r:embed="rId6"/>
                      <a:stretch>
                        <a:fillRect/>
                      </a:stretch>
                    </p:blipFill>
                    <p:spPr>
                      <a:xfrm>
                        <a:off x="564317" y="2233686"/>
                        <a:ext cx="8304474" cy="376660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17C558EB-78AA-8E46-571C-D4FCA6AF4AF9}"/>
              </a:ext>
            </a:extLst>
          </p:cNvPr>
          <p:cNvSpPr/>
          <p:nvPr/>
        </p:nvSpPr>
        <p:spPr>
          <a:xfrm>
            <a:off x="178518" y="885537"/>
            <a:ext cx="8690273" cy="1061829"/>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FIXED VERSUS GROWTH MINDSET</a:t>
            </a:r>
          </a:p>
        </p:txBody>
      </p:sp>
    </p:spTree>
    <p:extLst>
      <p:ext uri="{BB962C8B-B14F-4D97-AF65-F5344CB8AC3E}">
        <p14:creationId xmlns:p14="http://schemas.microsoft.com/office/powerpoint/2010/main" val="257764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788025"/>
            <a:ext cx="2334827" cy="939768"/>
          </a:xfrm>
          <a:prstGeom prst="rect">
            <a:avLst/>
          </a:prstGeom>
        </p:spPr>
      </p:pic>
      <p:sp>
        <p:nvSpPr>
          <p:cNvPr id="4" name="Rectangle 3">
            <a:extLst>
              <a:ext uri="{FF2B5EF4-FFF2-40B4-BE49-F238E27FC236}">
                <a16:creationId xmlns:a16="http://schemas.microsoft.com/office/drawing/2014/main" id="{17C558EB-78AA-8E46-571C-D4FCA6AF4AF9}"/>
              </a:ext>
            </a:extLst>
          </p:cNvPr>
          <p:cNvSpPr/>
          <p:nvPr/>
        </p:nvSpPr>
        <p:spPr>
          <a:xfrm>
            <a:off x="178518" y="885537"/>
            <a:ext cx="8690273" cy="995016"/>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BOX BREATHING </a:t>
            </a:r>
          </a:p>
        </p:txBody>
      </p:sp>
      <p:pic>
        <p:nvPicPr>
          <p:cNvPr id="5" name="Picture 4" descr="A green and red logo&#10;&#10;Description automatically generated">
            <a:extLst>
              <a:ext uri="{FF2B5EF4-FFF2-40B4-BE49-F238E27FC236}">
                <a16:creationId xmlns:a16="http://schemas.microsoft.com/office/drawing/2014/main" id="{29CFE1ED-C197-C7CB-4453-86BBA8E56FF5}"/>
              </a:ext>
            </a:extLst>
          </p:cNvPr>
          <p:cNvPicPr>
            <a:picLocks noChangeAspect="1"/>
          </p:cNvPicPr>
          <p:nvPr/>
        </p:nvPicPr>
        <p:blipFill>
          <a:blip r:embed="rId4"/>
          <a:stretch>
            <a:fillRect/>
          </a:stretch>
        </p:blipFill>
        <p:spPr>
          <a:xfrm>
            <a:off x="4576164" y="5541218"/>
            <a:ext cx="4567836" cy="1270475"/>
          </a:xfrm>
          <a:prstGeom prst="rect">
            <a:avLst/>
          </a:prstGeom>
        </p:spPr>
      </p:pic>
      <p:pic>
        <p:nvPicPr>
          <p:cNvPr id="9" name="Picture 8" descr="A diagram of breathing and breathing problems&#10;&#10;Description automatically generated">
            <a:extLst>
              <a:ext uri="{FF2B5EF4-FFF2-40B4-BE49-F238E27FC236}">
                <a16:creationId xmlns:a16="http://schemas.microsoft.com/office/drawing/2014/main" id="{2F503F09-9866-DD36-CD34-396ABEF07240}"/>
              </a:ext>
            </a:extLst>
          </p:cNvPr>
          <p:cNvPicPr>
            <a:picLocks noChangeAspect="1"/>
          </p:cNvPicPr>
          <p:nvPr/>
        </p:nvPicPr>
        <p:blipFill>
          <a:blip r:embed="rId5"/>
          <a:stretch>
            <a:fillRect/>
          </a:stretch>
        </p:blipFill>
        <p:spPr>
          <a:xfrm>
            <a:off x="2635871" y="2003909"/>
            <a:ext cx="4055327" cy="4055327"/>
          </a:xfrm>
          <a:prstGeom prst="rect">
            <a:avLst/>
          </a:prstGeom>
        </p:spPr>
      </p:pic>
    </p:spTree>
    <p:extLst>
      <p:ext uri="{BB962C8B-B14F-4D97-AF65-F5344CB8AC3E}">
        <p14:creationId xmlns:p14="http://schemas.microsoft.com/office/powerpoint/2010/main" val="429448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788025"/>
            <a:ext cx="2334827" cy="939768"/>
          </a:xfrm>
          <a:prstGeom prst="rect">
            <a:avLst/>
          </a:prstGeom>
        </p:spPr>
      </p:pic>
      <p:sp>
        <p:nvSpPr>
          <p:cNvPr id="4" name="Rectangle 3">
            <a:extLst>
              <a:ext uri="{FF2B5EF4-FFF2-40B4-BE49-F238E27FC236}">
                <a16:creationId xmlns:a16="http://schemas.microsoft.com/office/drawing/2014/main" id="{17C558EB-78AA-8E46-571C-D4FCA6AF4AF9}"/>
              </a:ext>
            </a:extLst>
          </p:cNvPr>
          <p:cNvSpPr/>
          <p:nvPr/>
        </p:nvSpPr>
        <p:spPr>
          <a:xfrm>
            <a:off x="178518" y="885537"/>
            <a:ext cx="8690273" cy="995016"/>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KEY TAKE HOMES </a:t>
            </a:r>
          </a:p>
        </p:txBody>
      </p:sp>
      <p:pic>
        <p:nvPicPr>
          <p:cNvPr id="5" name="Picture 4" descr="A green and red logo&#10;&#10;Description automatically generated">
            <a:extLst>
              <a:ext uri="{FF2B5EF4-FFF2-40B4-BE49-F238E27FC236}">
                <a16:creationId xmlns:a16="http://schemas.microsoft.com/office/drawing/2014/main" id="{A6BE8E0A-3051-3C52-C71B-3183264E9200}"/>
              </a:ext>
            </a:extLst>
          </p:cNvPr>
          <p:cNvPicPr>
            <a:picLocks noChangeAspect="1"/>
          </p:cNvPicPr>
          <p:nvPr/>
        </p:nvPicPr>
        <p:blipFill>
          <a:blip r:embed="rId4"/>
          <a:stretch>
            <a:fillRect/>
          </a:stretch>
        </p:blipFill>
        <p:spPr>
          <a:xfrm>
            <a:off x="4576164" y="5541218"/>
            <a:ext cx="4567836" cy="1270475"/>
          </a:xfrm>
          <a:prstGeom prst="rect">
            <a:avLst/>
          </a:prstGeom>
        </p:spPr>
      </p:pic>
      <p:graphicFrame>
        <p:nvGraphicFramePr>
          <p:cNvPr id="13" name="TextBox 9">
            <a:extLst>
              <a:ext uri="{FF2B5EF4-FFF2-40B4-BE49-F238E27FC236}">
                <a16:creationId xmlns:a16="http://schemas.microsoft.com/office/drawing/2014/main" id="{92C4E50B-C788-5393-A758-033C6158B31F}"/>
              </a:ext>
            </a:extLst>
          </p:cNvPr>
          <p:cNvGraphicFramePr/>
          <p:nvPr/>
        </p:nvGraphicFramePr>
        <p:xfrm>
          <a:off x="291334" y="2325544"/>
          <a:ext cx="8577457" cy="33733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298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788025"/>
            <a:ext cx="2334827" cy="939768"/>
          </a:xfrm>
          <a:prstGeom prst="rect">
            <a:avLst/>
          </a:prstGeom>
        </p:spPr>
      </p:pic>
      <p:sp>
        <p:nvSpPr>
          <p:cNvPr id="4" name="Rectangle 3">
            <a:extLst>
              <a:ext uri="{FF2B5EF4-FFF2-40B4-BE49-F238E27FC236}">
                <a16:creationId xmlns:a16="http://schemas.microsoft.com/office/drawing/2014/main" id="{17C558EB-78AA-8E46-571C-D4FCA6AF4AF9}"/>
              </a:ext>
            </a:extLst>
          </p:cNvPr>
          <p:cNvSpPr/>
          <p:nvPr/>
        </p:nvSpPr>
        <p:spPr>
          <a:xfrm>
            <a:off x="178518" y="674288"/>
            <a:ext cx="8690273" cy="2072234"/>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Final word from Sam </a:t>
            </a:r>
            <a:r>
              <a:rPr lang="en-US" altLang="x-none" sz="2800" b="1" dirty="0" err="1">
                <a:solidFill>
                  <a:srgbClr val="138EA9"/>
                </a:solidFill>
                <a:latin typeface="+mj-lt"/>
              </a:rPr>
              <a:t>Whitelock</a:t>
            </a:r>
            <a:endParaRPr lang="en-US" altLang="x-none" sz="2800" b="1" dirty="0">
              <a:solidFill>
                <a:srgbClr val="138EA9"/>
              </a:solidFill>
              <a:latin typeface="+mj-lt"/>
            </a:endParaRPr>
          </a:p>
          <a:p>
            <a:pPr algn="ctr">
              <a:lnSpc>
                <a:spcPct val="250000"/>
              </a:lnSpc>
              <a:spcBef>
                <a:spcPct val="0"/>
              </a:spcBef>
            </a:pPr>
            <a:endParaRPr lang="en-US" altLang="x-none" sz="2800" b="1" dirty="0">
              <a:solidFill>
                <a:srgbClr val="138EA9"/>
              </a:solidFill>
              <a:latin typeface="+mj-lt"/>
            </a:endParaRPr>
          </a:p>
        </p:txBody>
      </p:sp>
      <p:pic>
        <p:nvPicPr>
          <p:cNvPr id="9" name="Picture 8">
            <a:extLst>
              <a:ext uri="{FF2B5EF4-FFF2-40B4-BE49-F238E27FC236}">
                <a16:creationId xmlns:a16="http://schemas.microsoft.com/office/drawing/2014/main" id="{78334DE0-97D5-DE9B-3B9E-89457ABFA232}"/>
              </a:ext>
            </a:extLst>
          </p:cNvPr>
          <p:cNvPicPr>
            <a:picLocks noChangeAspect="1"/>
          </p:cNvPicPr>
          <p:nvPr/>
        </p:nvPicPr>
        <p:blipFill>
          <a:blip r:embed="rId5"/>
          <a:stretch>
            <a:fillRect/>
          </a:stretch>
        </p:blipFill>
        <p:spPr>
          <a:xfrm>
            <a:off x="807936" y="1656808"/>
            <a:ext cx="7872761" cy="4497407"/>
          </a:xfrm>
          <a:prstGeom prst="rect">
            <a:avLst/>
          </a:prstGeom>
        </p:spPr>
      </p:pic>
    </p:spTree>
    <p:extLst>
      <p:ext uri="{BB962C8B-B14F-4D97-AF65-F5344CB8AC3E}">
        <p14:creationId xmlns:p14="http://schemas.microsoft.com/office/powerpoint/2010/main" val="1047639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788025"/>
            <a:ext cx="2334827" cy="939768"/>
          </a:xfrm>
          <a:prstGeom prst="rect">
            <a:avLst/>
          </a:prstGeom>
        </p:spPr>
      </p:pic>
      <p:sp>
        <p:nvSpPr>
          <p:cNvPr id="4" name="Rectangle 3">
            <a:extLst>
              <a:ext uri="{FF2B5EF4-FFF2-40B4-BE49-F238E27FC236}">
                <a16:creationId xmlns:a16="http://schemas.microsoft.com/office/drawing/2014/main" id="{17C558EB-78AA-8E46-571C-D4FCA6AF4AF9}"/>
              </a:ext>
            </a:extLst>
          </p:cNvPr>
          <p:cNvSpPr/>
          <p:nvPr/>
        </p:nvSpPr>
        <p:spPr>
          <a:xfrm>
            <a:off x="178518" y="885537"/>
            <a:ext cx="8690273" cy="995016"/>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REACH OUT </a:t>
            </a:r>
          </a:p>
        </p:txBody>
      </p:sp>
      <p:pic>
        <p:nvPicPr>
          <p:cNvPr id="9" name="Picture 8" descr="A green and red logo&#10;&#10;Description automatically generated">
            <a:extLst>
              <a:ext uri="{FF2B5EF4-FFF2-40B4-BE49-F238E27FC236}">
                <a16:creationId xmlns:a16="http://schemas.microsoft.com/office/drawing/2014/main" id="{2AD40432-B8CB-5BE6-F533-ADDC869091CE}"/>
              </a:ext>
            </a:extLst>
          </p:cNvPr>
          <p:cNvPicPr>
            <a:picLocks noChangeAspect="1"/>
          </p:cNvPicPr>
          <p:nvPr/>
        </p:nvPicPr>
        <p:blipFill>
          <a:blip r:embed="rId4"/>
          <a:stretch>
            <a:fillRect/>
          </a:stretch>
        </p:blipFill>
        <p:spPr>
          <a:xfrm>
            <a:off x="4101298" y="3110859"/>
            <a:ext cx="4717507" cy="1898796"/>
          </a:xfrm>
          <a:prstGeom prst="rect">
            <a:avLst/>
          </a:prstGeom>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522148" y="2398904"/>
            <a:ext cx="3550773" cy="3251008"/>
          </a:xfrm>
          <a:prstGeom prst="rect">
            <a:avLst/>
          </a:prstGeom>
          <a:noFill/>
          <a:ln>
            <a:noFill/>
          </a:ln>
        </p:spPr>
      </p:pic>
    </p:spTree>
    <p:extLst>
      <p:ext uri="{BB962C8B-B14F-4D97-AF65-F5344CB8AC3E}">
        <p14:creationId xmlns:p14="http://schemas.microsoft.com/office/powerpoint/2010/main" val="179423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178518" y="1236662"/>
            <a:ext cx="8690273" cy="995016"/>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WHO IS FARMSTRONG? </a:t>
            </a: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4576164" y="5541218"/>
            <a:ext cx="4567836" cy="1270475"/>
          </a:xfrm>
          <a:prstGeom prst="rect">
            <a:avLst/>
          </a:prstGeom>
        </p:spPr>
      </p:pic>
      <p:sp>
        <p:nvSpPr>
          <p:cNvPr id="5" name="TextBox 4">
            <a:extLst>
              <a:ext uri="{FF2B5EF4-FFF2-40B4-BE49-F238E27FC236}">
                <a16:creationId xmlns:a16="http://schemas.microsoft.com/office/drawing/2014/main" id="{DFBA015B-1BF7-8EBD-300A-1CDB21B95705}"/>
              </a:ext>
            </a:extLst>
          </p:cNvPr>
          <p:cNvSpPr txBox="1"/>
          <p:nvPr/>
        </p:nvSpPr>
        <p:spPr>
          <a:xfrm>
            <a:off x="1090246" y="2967335"/>
            <a:ext cx="7258050" cy="1754326"/>
          </a:xfrm>
          <a:prstGeom prst="rect">
            <a:avLst/>
          </a:prstGeom>
          <a:noFill/>
        </p:spPr>
        <p:txBody>
          <a:bodyPr wrap="square">
            <a:spAutoFit/>
          </a:bodyPr>
          <a:lstStyle/>
          <a:p>
            <a:pPr algn="l"/>
            <a:r>
              <a:rPr lang="en-US" b="0" i="0" dirty="0" err="1">
                <a:effectLst/>
              </a:rPr>
              <a:t>Farmstrong</a:t>
            </a:r>
            <a:r>
              <a:rPr lang="en-US" b="0" i="0" dirty="0">
                <a:effectLst/>
              </a:rPr>
              <a:t> is a nationwide wellbeing programme for the rural community. Our aim is to help you live well to farm well.</a:t>
            </a:r>
          </a:p>
          <a:p>
            <a:pPr algn="l"/>
            <a:endParaRPr lang="en-US" dirty="0"/>
          </a:p>
          <a:p>
            <a:pPr algn="l"/>
            <a:r>
              <a:rPr lang="en-US" b="0" i="0" dirty="0" err="1">
                <a:effectLst/>
              </a:rPr>
              <a:t>Farmstrong</a:t>
            </a:r>
            <a:r>
              <a:rPr lang="en-US" b="0" i="0" dirty="0">
                <a:effectLst/>
              </a:rPr>
              <a:t> is an initiative to help farmers, growers and their families to cope with the ups and downs of farming by sharing things they can do to look after themselves and the people in their business.</a:t>
            </a:r>
          </a:p>
        </p:txBody>
      </p:sp>
    </p:spTree>
    <p:extLst>
      <p:ext uri="{BB962C8B-B14F-4D97-AF65-F5344CB8AC3E}">
        <p14:creationId xmlns:p14="http://schemas.microsoft.com/office/powerpoint/2010/main" val="406833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788025"/>
            <a:ext cx="2334827" cy="939768"/>
          </a:xfrm>
          <a:prstGeom prst="rect">
            <a:avLst/>
          </a:prstGeom>
        </p:spPr>
      </p:pic>
      <p:sp>
        <p:nvSpPr>
          <p:cNvPr id="4" name="Rectangle 3">
            <a:extLst>
              <a:ext uri="{FF2B5EF4-FFF2-40B4-BE49-F238E27FC236}">
                <a16:creationId xmlns:a16="http://schemas.microsoft.com/office/drawing/2014/main" id="{17C558EB-78AA-8E46-571C-D4FCA6AF4AF9}"/>
              </a:ext>
            </a:extLst>
          </p:cNvPr>
          <p:cNvSpPr/>
          <p:nvPr/>
        </p:nvSpPr>
        <p:spPr>
          <a:xfrm>
            <a:off x="178518" y="1236662"/>
            <a:ext cx="8690273" cy="995016"/>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WHO IS RURAL SUPPORT ?  </a:t>
            </a:r>
          </a:p>
        </p:txBody>
      </p:sp>
      <p:sp>
        <p:nvSpPr>
          <p:cNvPr id="10" name="TextBox 9">
            <a:extLst>
              <a:ext uri="{FF2B5EF4-FFF2-40B4-BE49-F238E27FC236}">
                <a16:creationId xmlns:a16="http://schemas.microsoft.com/office/drawing/2014/main" id="{976FB2BD-1BB8-C0D6-EEE4-068E036ED1FE}"/>
              </a:ext>
            </a:extLst>
          </p:cNvPr>
          <p:cNvSpPr txBox="1"/>
          <p:nvPr/>
        </p:nvSpPr>
        <p:spPr>
          <a:xfrm>
            <a:off x="291334" y="2683755"/>
            <a:ext cx="8577457" cy="3139321"/>
          </a:xfrm>
          <a:prstGeom prst="rect">
            <a:avLst/>
          </a:prstGeom>
          <a:noFill/>
        </p:spPr>
        <p:txBody>
          <a:bodyPr wrap="square">
            <a:spAutoFit/>
          </a:bodyPr>
          <a:lstStyle/>
          <a:p>
            <a:r>
              <a:rPr lang="en-NZ" sz="1800" dirty="0">
                <a:effectLst/>
                <a:latin typeface="Calibri" panose="020F0502020204030204" pitchFamily="34" charset="0"/>
                <a:ea typeface="Calibri" panose="020F0502020204030204" pitchFamily="34" charset="0"/>
              </a:rPr>
              <a:t>The Rural Support Trust is a nationwide charitable organisation set up to work with the rural community when times are tough on the farm or in the family.  </a:t>
            </a:r>
          </a:p>
          <a:p>
            <a:endParaRPr lang="en-NZ" dirty="0">
              <a:latin typeface="Calibri" panose="020F0502020204030204" pitchFamily="34" charset="0"/>
              <a:ea typeface="Calibri" panose="020F0502020204030204" pitchFamily="34" charset="0"/>
            </a:endParaRPr>
          </a:p>
          <a:p>
            <a:r>
              <a:rPr lang="en-NZ" sz="1800" dirty="0">
                <a:effectLst/>
                <a:latin typeface="Calibri" panose="020F0502020204030204" pitchFamily="34" charset="0"/>
                <a:ea typeface="Calibri" panose="020F0502020204030204" pitchFamily="34" charset="0"/>
              </a:rPr>
              <a:t>We are rural people with a wide range of experience and knowledge in dealing with challenging situations.  </a:t>
            </a:r>
          </a:p>
          <a:p>
            <a:endParaRPr lang="en-NZ" dirty="0">
              <a:latin typeface="Calibri" panose="020F0502020204030204" pitchFamily="34" charset="0"/>
              <a:ea typeface="Calibri" panose="020F0502020204030204" pitchFamily="34" charset="0"/>
            </a:endParaRPr>
          </a:p>
          <a:p>
            <a:r>
              <a:rPr lang="en-NZ" sz="1800" dirty="0">
                <a:effectLst/>
                <a:latin typeface="Calibri" panose="020F0502020204030204" pitchFamily="34" charset="0"/>
                <a:ea typeface="Calibri" panose="020F0502020204030204" pitchFamily="34" charset="0"/>
              </a:rPr>
              <a:t>Our services are free and confidential </a:t>
            </a:r>
          </a:p>
          <a:p>
            <a:endParaRPr lang="en-NZ" dirty="0">
              <a:latin typeface="Calibri" panose="020F0502020204030204" pitchFamily="34" charset="0"/>
              <a:ea typeface="Calibri" panose="020F0502020204030204" pitchFamily="34" charset="0"/>
            </a:endParaRPr>
          </a:p>
          <a:p>
            <a:r>
              <a:rPr lang="en-NZ" dirty="0">
                <a:latin typeface="Calibri" panose="020F0502020204030204" pitchFamily="34" charset="0"/>
                <a:ea typeface="Calibri" panose="020F0502020204030204" pitchFamily="34" charset="0"/>
              </a:rPr>
              <a:t>H</a:t>
            </a:r>
            <a:r>
              <a:rPr lang="en-NZ" sz="1800" dirty="0">
                <a:effectLst/>
                <a:latin typeface="Calibri" panose="020F0502020204030204" pitchFamily="34" charset="0"/>
                <a:ea typeface="Calibri" panose="020F0502020204030204" pitchFamily="34" charset="0"/>
              </a:rPr>
              <a:t>ave facilitators who will travel to where they are needed.  </a:t>
            </a:r>
          </a:p>
          <a:p>
            <a:endParaRPr lang="en-NZ" sz="1800" dirty="0">
              <a:effectLst/>
              <a:latin typeface="Calibri" panose="020F0502020204030204" pitchFamily="34" charset="0"/>
              <a:ea typeface="Calibri" panose="020F0502020204030204" pitchFamily="34" charset="0"/>
            </a:endParaRPr>
          </a:p>
          <a:p>
            <a:r>
              <a:rPr lang="en-NZ" sz="1800" dirty="0">
                <a:effectLst/>
                <a:latin typeface="Calibri" panose="020F0502020204030204" pitchFamily="34" charset="0"/>
                <a:ea typeface="Calibri" panose="020F0502020204030204" pitchFamily="34" charset="0"/>
              </a:rPr>
              <a:t>Contact is one on one at a place that suits you.</a:t>
            </a:r>
          </a:p>
        </p:txBody>
      </p:sp>
      <p:pic>
        <p:nvPicPr>
          <p:cNvPr id="5" name="Picture 4" descr="A green and red logo&#10;&#10;Description automatically generated">
            <a:extLst>
              <a:ext uri="{FF2B5EF4-FFF2-40B4-BE49-F238E27FC236}">
                <a16:creationId xmlns:a16="http://schemas.microsoft.com/office/drawing/2014/main" id="{B8232DD7-8E31-3F1E-8430-204050A67E4A}"/>
              </a:ext>
            </a:extLst>
          </p:cNvPr>
          <p:cNvPicPr>
            <a:picLocks noChangeAspect="1"/>
          </p:cNvPicPr>
          <p:nvPr/>
        </p:nvPicPr>
        <p:blipFill>
          <a:blip r:embed="rId4"/>
          <a:stretch>
            <a:fillRect/>
          </a:stretch>
        </p:blipFill>
        <p:spPr>
          <a:xfrm>
            <a:off x="4576164" y="5541218"/>
            <a:ext cx="4567836" cy="1270475"/>
          </a:xfrm>
          <a:prstGeom prst="rect">
            <a:avLst/>
          </a:prstGeom>
        </p:spPr>
      </p:pic>
    </p:spTree>
    <p:extLst>
      <p:ext uri="{BB962C8B-B14F-4D97-AF65-F5344CB8AC3E}">
        <p14:creationId xmlns:p14="http://schemas.microsoft.com/office/powerpoint/2010/main" val="66940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788025"/>
            <a:ext cx="2334827" cy="939768"/>
          </a:xfrm>
          <a:prstGeom prst="rect">
            <a:avLst/>
          </a:prstGeom>
        </p:spPr>
      </p:pic>
      <p:sp>
        <p:nvSpPr>
          <p:cNvPr id="4" name="Rectangle 3">
            <a:extLst>
              <a:ext uri="{FF2B5EF4-FFF2-40B4-BE49-F238E27FC236}">
                <a16:creationId xmlns:a16="http://schemas.microsoft.com/office/drawing/2014/main" id="{FC06919D-B374-10F4-6677-6ABE68AF8C28}"/>
              </a:ext>
            </a:extLst>
          </p:cNvPr>
          <p:cNvSpPr/>
          <p:nvPr/>
        </p:nvSpPr>
        <p:spPr>
          <a:xfrm>
            <a:off x="226863" y="1473624"/>
            <a:ext cx="8690273" cy="3910751"/>
          </a:xfrm>
          <a:prstGeom prst="rect">
            <a:avLst/>
          </a:prstGeom>
        </p:spPr>
        <p:txBody>
          <a:bodyPr wrap="square">
            <a:spAutoFit/>
          </a:bodyPr>
          <a:lstStyle/>
          <a:p>
            <a:pPr algn="ctr">
              <a:lnSpc>
                <a:spcPct val="250000"/>
              </a:lnSpc>
              <a:spcBef>
                <a:spcPct val="0"/>
              </a:spcBef>
            </a:pPr>
            <a:r>
              <a:rPr lang="en-US" altLang="x-none" sz="5400" b="1" dirty="0">
                <a:solidFill>
                  <a:srgbClr val="138EA9"/>
                </a:solidFill>
                <a:latin typeface="+mj-lt"/>
              </a:rPr>
              <a:t>WHAT ARE THE FIVE WAYS TO WELLBEING? </a:t>
            </a:r>
          </a:p>
        </p:txBody>
      </p:sp>
      <p:pic>
        <p:nvPicPr>
          <p:cNvPr id="5" name="Picture 4" descr="A green and red logo&#10;&#10;Description automatically generated">
            <a:extLst>
              <a:ext uri="{FF2B5EF4-FFF2-40B4-BE49-F238E27FC236}">
                <a16:creationId xmlns:a16="http://schemas.microsoft.com/office/drawing/2014/main" id="{F3E8768C-C00A-E52F-3D68-62EF8EBA07C0}"/>
              </a:ext>
            </a:extLst>
          </p:cNvPr>
          <p:cNvPicPr>
            <a:picLocks noChangeAspect="1"/>
          </p:cNvPicPr>
          <p:nvPr/>
        </p:nvPicPr>
        <p:blipFill>
          <a:blip r:embed="rId4"/>
          <a:stretch>
            <a:fillRect/>
          </a:stretch>
        </p:blipFill>
        <p:spPr>
          <a:xfrm>
            <a:off x="4576164" y="5541218"/>
            <a:ext cx="4567836" cy="1270475"/>
          </a:xfrm>
          <a:prstGeom prst="rect">
            <a:avLst/>
          </a:prstGeom>
        </p:spPr>
      </p:pic>
    </p:spTree>
    <p:extLst>
      <p:ext uri="{BB962C8B-B14F-4D97-AF65-F5344CB8AC3E}">
        <p14:creationId xmlns:p14="http://schemas.microsoft.com/office/powerpoint/2010/main" val="173346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788025"/>
            <a:ext cx="2334827" cy="939768"/>
          </a:xfrm>
          <a:prstGeom prst="rect">
            <a:avLst/>
          </a:prstGeom>
        </p:spPr>
      </p:pic>
      <p:pic>
        <p:nvPicPr>
          <p:cNvPr id="4" name="Picture 3" descr="A green and red logo&#10;&#10;Description automatically generated">
            <a:extLst>
              <a:ext uri="{FF2B5EF4-FFF2-40B4-BE49-F238E27FC236}">
                <a16:creationId xmlns:a16="http://schemas.microsoft.com/office/drawing/2014/main" id="{27580B33-2A1A-9FB7-6525-EB36C63245F3}"/>
              </a:ext>
            </a:extLst>
          </p:cNvPr>
          <p:cNvPicPr>
            <a:picLocks noChangeAspect="1"/>
          </p:cNvPicPr>
          <p:nvPr/>
        </p:nvPicPr>
        <p:blipFill>
          <a:blip r:embed="rId4"/>
          <a:stretch>
            <a:fillRect/>
          </a:stretch>
        </p:blipFill>
        <p:spPr>
          <a:xfrm>
            <a:off x="4576164" y="5541218"/>
            <a:ext cx="4567836" cy="1270475"/>
          </a:xfrm>
          <a:prstGeom prst="rect">
            <a:avLst/>
          </a:prstGeom>
        </p:spPr>
      </p:pic>
      <p:pic>
        <p:nvPicPr>
          <p:cNvPr id="9" name="Picture 8" descr="A group of colorful speech bubbles&#10;&#10;Description automatically generated">
            <a:extLst>
              <a:ext uri="{FF2B5EF4-FFF2-40B4-BE49-F238E27FC236}">
                <a16:creationId xmlns:a16="http://schemas.microsoft.com/office/drawing/2014/main" id="{AEFDDB0D-D99D-AFC3-E065-90AAC7393803}"/>
              </a:ext>
            </a:extLst>
          </p:cNvPr>
          <p:cNvPicPr>
            <a:picLocks noChangeAspect="1"/>
          </p:cNvPicPr>
          <p:nvPr/>
        </p:nvPicPr>
        <p:blipFill>
          <a:blip r:embed="rId5"/>
          <a:stretch>
            <a:fillRect/>
          </a:stretch>
        </p:blipFill>
        <p:spPr>
          <a:xfrm>
            <a:off x="389876" y="1663009"/>
            <a:ext cx="8267556" cy="4309443"/>
          </a:xfrm>
          <a:prstGeom prst="rect">
            <a:avLst/>
          </a:prstGeom>
        </p:spPr>
      </p:pic>
    </p:spTree>
    <p:extLst>
      <p:ext uri="{BB962C8B-B14F-4D97-AF65-F5344CB8AC3E}">
        <p14:creationId xmlns:p14="http://schemas.microsoft.com/office/powerpoint/2010/main" val="354880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788025"/>
            <a:ext cx="2334827" cy="939768"/>
          </a:xfrm>
          <a:prstGeom prst="rect">
            <a:avLst/>
          </a:prstGeom>
        </p:spPr>
      </p:pic>
      <p:sp>
        <p:nvSpPr>
          <p:cNvPr id="4" name="Rectangle 3">
            <a:extLst>
              <a:ext uri="{FF2B5EF4-FFF2-40B4-BE49-F238E27FC236}">
                <a16:creationId xmlns:a16="http://schemas.microsoft.com/office/drawing/2014/main" id="{17C558EB-78AA-8E46-571C-D4FCA6AF4AF9}"/>
              </a:ext>
            </a:extLst>
          </p:cNvPr>
          <p:cNvSpPr/>
          <p:nvPr/>
        </p:nvSpPr>
        <p:spPr>
          <a:xfrm>
            <a:off x="178518" y="885537"/>
            <a:ext cx="8690273" cy="995016"/>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WHAT IS A WELL-BEING BANK ACCOUNT?</a:t>
            </a:r>
          </a:p>
        </p:txBody>
      </p:sp>
      <p:pic>
        <p:nvPicPr>
          <p:cNvPr id="5" name="Picture 4">
            <a:extLst>
              <a:ext uri="{FF2B5EF4-FFF2-40B4-BE49-F238E27FC236}">
                <a16:creationId xmlns:a16="http://schemas.microsoft.com/office/drawing/2014/main" id="{C68F3580-0B6A-3926-5D8A-A97A23EE856E}"/>
              </a:ext>
            </a:extLst>
          </p:cNvPr>
          <p:cNvPicPr>
            <a:picLocks noChangeAspect="1"/>
          </p:cNvPicPr>
          <p:nvPr/>
        </p:nvPicPr>
        <p:blipFill>
          <a:blip r:embed="rId5"/>
          <a:stretch>
            <a:fillRect/>
          </a:stretch>
        </p:blipFill>
        <p:spPr>
          <a:xfrm>
            <a:off x="409450" y="2200918"/>
            <a:ext cx="3409950" cy="2409825"/>
          </a:xfrm>
          <a:prstGeom prst="rect">
            <a:avLst/>
          </a:prstGeom>
        </p:spPr>
      </p:pic>
      <p:pic>
        <p:nvPicPr>
          <p:cNvPr id="12" name="Picture 11">
            <a:extLst>
              <a:ext uri="{FF2B5EF4-FFF2-40B4-BE49-F238E27FC236}">
                <a16:creationId xmlns:a16="http://schemas.microsoft.com/office/drawing/2014/main" id="{DB4F798A-6C99-C0EB-FD64-42D97EA43F19}"/>
              </a:ext>
            </a:extLst>
          </p:cNvPr>
          <p:cNvPicPr>
            <a:picLocks noChangeAspect="1"/>
          </p:cNvPicPr>
          <p:nvPr/>
        </p:nvPicPr>
        <p:blipFill>
          <a:blip r:embed="rId6"/>
          <a:stretch>
            <a:fillRect/>
          </a:stretch>
        </p:blipFill>
        <p:spPr>
          <a:xfrm>
            <a:off x="4712310" y="2200918"/>
            <a:ext cx="3552825" cy="2495550"/>
          </a:xfrm>
          <a:prstGeom prst="rect">
            <a:avLst/>
          </a:prstGeom>
        </p:spPr>
      </p:pic>
      <p:sp>
        <p:nvSpPr>
          <p:cNvPr id="14" name="TextBox 13">
            <a:extLst>
              <a:ext uri="{FF2B5EF4-FFF2-40B4-BE49-F238E27FC236}">
                <a16:creationId xmlns:a16="http://schemas.microsoft.com/office/drawing/2014/main" id="{E596F644-463B-D05D-353D-F91C8AA94883}"/>
              </a:ext>
            </a:extLst>
          </p:cNvPr>
          <p:cNvSpPr txBox="1"/>
          <p:nvPr/>
        </p:nvSpPr>
        <p:spPr>
          <a:xfrm>
            <a:off x="4944837" y="4536245"/>
            <a:ext cx="4550019" cy="2031325"/>
          </a:xfrm>
          <a:prstGeom prst="rect">
            <a:avLst/>
          </a:prstGeom>
          <a:noFill/>
        </p:spPr>
        <p:txBody>
          <a:bodyPr wrap="square">
            <a:spAutoFit/>
          </a:bodyPr>
          <a:lstStyle/>
          <a:p>
            <a:pPr algn="l">
              <a:buFont typeface="Arial" panose="020B0604020202020204" pitchFamily="34" charset="0"/>
              <a:buChar char="•"/>
            </a:pPr>
            <a:r>
              <a:rPr lang="en-US" b="0" i="0" dirty="0">
                <a:solidFill>
                  <a:srgbClr val="7E7E7E"/>
                </a:solidFill>
                <a:effectLst/>
                <a:latin typeface="omnes-pro"/>
              </a:rPr>
              <a:t>Having too much to do, all of the time</a:t>
            </a:r>
          </a:p>
          <a:p>
            <a:pPr algn="l">
              <a:buFont typeface="Arial" panose="020B0604020202020204" pitchFamily="34" charset="0"/>
              <a:buChar char="•"/>
            </a:pPr>
            <a:r>
              <a:rPr lang="en-US" b="0" i="0" dirty="0">
                <a:solidFill>
                  <a:srgbClr val="7E7E7E"/>
                </a:solidFill>
                <a:effectLst/>
                <a:latin typeface="omnes-pro"/>
              </a:rPr>
              <a:t>Lack of sleep</a:t>
            </a:r>
          </a:p>
          <a:p>
            <a:pPr algn="l">
              <a:buFont typeface="Arial" panose="020B0604020202020204" pitchFamily="34" charset="0"/>
              <a:buChar char="•"/>
            </a:pPr>
            <a:r>
              <a:rPr lang="en-US" b="0" i="0" dirty="0">
                <a:solidFill>
                  <a:srgbClr val="7E7E7E"/>
                </a:solidFill>
                <a:effectLst/>
                <a:latin typeface="omnes-pro"/>
              </a:rPr>
              <a:t>Relentless compliance obligations</a:t>
            </a:r>
          </a:p>
          <a:p>
            <a:pPr algn="l">
              <a:buFont typeface="Arial" panose="020B0604020202020204" pitchFamily="34" charset="0"/>
              <a:buChar char="•"/>
            </a:pPr>
            <a:r>
              <a:rPr lang="en-US" b="0" i="0" dirty="0">
                <a:solidFill>
                  <a:srgbClr val="7E7E7E"/>
                </a:solidFill>
                <a:effectLst/>
                <a:latin typeface="omnes-pro"/>
              </a:rPr>
              <a:t>Not getting time off the farm</a:t>
            </a:r>
          </a:p>
          <a:p>
            <a:pPr algn="l">
              <a:buFont typeface="Arial" panose="020B0604020202020204" pitchFamily="34" charset="0"/>
              <a:buChar char="•"/>
            </a:pPr>
            <a:r>
              <a:rPr lang="en-US" b="0" i="0" dirty="0">
                <a:solidFill>
                  <a:srgbClr val="7E7E7E"/>
                </a:solidFill>
                <a:effectLst/>
                <a:latin typeface="omnes-pro"/>
              </a:rPr>
              <a:t>Staffing problems</a:t>
            </a:r>
          </a:p>
          <a:p>
            <a:pPr algn="l">
              <a:buFont typeface="Arial" panose="020B0604020202020204" pitchFamily="34" charset="0"/>
              <a:buChar char="•"/>
            </a:pPr>
            <a:r>
              <a:rPr lang="en-US" b="0" i="0" dirty="0">
                <a:solidFill>
                  <a:srgbClr val="7E7E7E"/>
                </a:solidFill>
                <a:effectLst/>
                <a:latin typeface="omnes-pro"/>
              </a:rPr>
              <a:t>Succession worries</a:t>
            </a:r>
          </a:p>
          <a:p>
            <a:pPr algn="l">
              <a:buFont typeface="Arial" panose="020B0604020202020204" pitchFamily="34" charset="0"/>
              <a:buChar char="•"/>
            </a:pPr>
            <a:r>
              <a:rPr lang="en-US" b="0" i="0" dirty="0">
                <a:solidFill>
                  <a:srgbClr val="7E7E7E"/>
                </a:solidFill>
                <a:effectLst/>
                <a:latin typeface="omnes-pro"/>
              </a:rPr>
              <a:t>Financial uncertainty.</a:t>
            </a:r>
          </a:p>
        </p:txBody>
      </p:sp>
      <p:sp>
        <p:nvSpPr>
          <p:cNvPr id="16" name="TextBox 15">
            <a:extLst>
              <a:ext uri="{FF2B5EF4-FFF2-40B4-BE49-F238E27FC236}">
                <a16:creationId xmlns:a16="http://schemas.microsoft.com/office/drawing/2014/main" id="{23E669E9-192E-0534-A025-0C8FB0B8D8A5}"/>
              </a:ext>
            </a:extLst>
          </p:cNvPr>
          <p:cNvSpPr txBox="1"/>
          <p:nvPr/>
        </p:nvSpPr>
        <p:spPr>
          <a:xfrm>
            <a:off x="534190" y="4536538"/>
            <a:ext cx="4283243" cy="2031325"/>
          </a:xfrm>
          <a:prstGeom prst="rect">
            <a:avLst/>
          </a:prstGeom>
          <a:noFill/>
        </p:spPr>
        <p:txBody>
          <a:bodyPr wrap="square">
            <a:spAutoFit/>
          </a:bodyPr>
          <a:lstStyle/>
          <a:p>
            <a:pPr algn="l">
              <a:buFont typeface="Arial" panose="020B0604020202020204" pitchFamily="34" charset="0"/>
              <a:buChar char="•"/>
            </a:pPr>
            <a:r>
              <a:rPr lang="en-US" b="0" i="0" dirty="0">
                <a:solidFill>
                  <a:srgbClr val="7E7E7E"/>
                </a:solidFill>
                <a:effectLst/>
                <a:latin typeface="omnes-pro"/>
              </a:rPr>
              <a:t>Having regular breaks and down time</a:t>
            </a:r>
          </a:p>
          <a:p>
            <a:pPr algn="l">
              <a:buFont typeface="Arial" panose="020B0604020202020204" pitchFamily="34" charset="0"/>
              <a:buChar char="•"/>
            </a:pPr>
            <a:r>
              <a:rPr lang="en-US" b="0" i="0" dirty="0" err="1">
                <a:solidFill>
                  <a:srgbClr val="7E7E7E"/>
                </a:solidFill>
                <a:effectLst/>
                <a:latin typeface="omnes-pro"/>
              </a:rPr>
              <a:t>Prioritising</a:t>
            </a:r>
            <a:r>
              <a:rPr lang="en-US" b="0" i="0" dirty="0">
                <a:solidFill>
                  <a:srgbClr val="7E7E7E"/>
                </a:solidFill>
                <a:effectLst/>
                <a:latin typeface="omnes-pro"/>
              </a:rPr>
              <a:t> work tasks</a:t>
            </a:r>
          </a:p>
          <a:p>
            <a:pPr algn="l">
              <a:buFont typeface="Arial" panose="020B0604020202020204" pitchFamily="34" charset="0"/>
              <a:buChar char="•"/>
            </a:pPr>
            <a:r>
              <a:rPr lang="en-US" b="0" i="0" dirty="0">
                <a:solidFill>
                  <a:srgbClr val="7E7E7E"/>
                </a:solidFill>
                <a:effectLst/>
                <a:latin typeface="omnes-pro"/>
              </a:rPr>
              <a:t>Staying connected with positive people</a:t>
            </a:r>
          </a:p>
          <a:p>
            <a:pPr algn="l">
              <a:buFont typeface="Arial" panose="020B0604020202020204" pitchFamily="34" charset="0"/>
              <a:buChar char="•"/>
            </a:pPr>
            <a:r>
              <a:rPr lang="en-US" b="0" i="0" dirty="0">
                <a:solidFill>
                  <a:srgbClr val="7E7E7E"/>
                </a:solidFill>
                <a:effectLst/>
                <a:latin typeface="omnes-pro"/>
              </a:rPr>
              <a:t>Being well </a:t>
            </a:r>
            <a:r>
              <a:rPr lang="en-US" b="0" i="0" dirty="0" err="1">
                <a:solidFill>
                  <a:srgbClr val="7E7E7E"/>
                </a:solidFill>
                <a:effectLst/>
                <a:latin typeface="omnes-pro"/>
              </a:rPr>
              <a:t>organised</a:t>
            </a:r>
            <a:r>
              <a:rPr lang="en-US" b="0" i="0" dirty="0">
                <a:solidFill>
                  <a:srgbClr val="7E7E7E"/>
                </a:solidFill>
                <a:effectLst/>
                <a:latin typeface="omnes-pro"/>
              </a:rPr>
              <a:t>.</a:t>
            </a:r>
          </a:p>
          <a:p>
            <a:pPr>
              <a:buFont typeface="Arial" panose="020B0604020202020204" pitchFamily="34" charset="0"/>
              <a:buChar char="•"/>
            </a:pPr>
            <a:r>
              <a:rPr lang="en-US" dirty="0">
                <a:solidFill>
                  <a:srgbClr val="7E7E7E"/>
                </a:solidFill>
                <a:latin typeface="omnes-pro"/>
              </a:rPr>
              <a:t>Eating well and staying fit</a:t>
            </a:r>
          </a:p>
          <a:p>
            <a:pPr>
              <a:buFont typeface="Arial" panose="020B0604020202020204" pitchFamily="34" charset="0"/>
              <a:buChar char="•"/>
            </a:pPr>
            <a:r>
              <a:rPr lang="en-US" dirty="0">
                <a:solidFill>
                  <a:srgbClr val="7E7E7E"/>
                </a:solidFill>
                <a:latin typeface="omnes-pro"/>
              </a:rPr>
              <a:t>Being realistic about what you can complete each day</a:t>
            </a:r>
            <a:endParaRPr lang="en-US" b="0" i="0" dirty="0">
              <a:solidFill>
                <a:srgbClr val="7E7E7E"/>
              </a:solidFill>
              <a:effectLst/>
              <a:latin typeface="omnes-pro"/>
            </a:endParaRPr>
          </a:p>
        </p:txBody>
      </p:sp>
    </p:spTree>
    <p:extLst>
      <p:ext uri="{BB962C8B-B14F-4D97-AF65-F5344CB8AC3E}">
        <p14:creationId xmlns:p14="http://schemas.microsoft.com/office/powerpoint/2010/main" val="318241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788025"/>
            <a:ext cx="2334827" cy="939768"/>
          </a:xfrm>
          <a:prstGeom prst="rect">
            <a:avLst/>
          </a:prstGeom>
        </p:spPr>
      </p:pic>
      <p:sp>
        <p:nvSpPr>
          <p:cNvPr id="4" name="Rectangle 3">
            <a:extLst>
              <a:ext uri="{FF2B5EF4-FFF2-40B4-BE49-F238E27FC236}">
                <a16:creationId xmlns:a16="http://schemas.microsoft.com/office/drawing/2014/main" id="{17C558EB-78AA-8E46-571C-D4FCA6AF4AF9}"/>
              </a:ext>
            </a:extLst>
          </p:cNvPr>
          <p:cNvSpPr/>
          <p:nvPr/>
        </p:nvSpPr>
        <p:spPr>
          <a:xfrm>
            <a:off x="178518" y="885537"/>
            <a:ext cx="8690273" cy="995016"/>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CREATE YOUR OWN WELL-BEING BANK ACCOUNT</a:t>
            </a:r>
          </a:p>
        </p:txBody>
      </p:sp>
      <p:sp>
        <p:nvSpPr>
          <p:cNvPr id="12" name="Rectangle 11">
            <a:extLst>
              <a:ext uri="{FF2B5EF4-FFF2-40B4-BE49-F238E27FC236}">
                <a16:creationId xmlns:a16="http://schemas.microsoft.com/office/drawing/2014/main" id="{7F192C39-F19B-0019-A5C8-5628C57ED431}"/>
              </a:ext>
            </a:extLst>
          </p:cNvPr>
          <p:cNvSpPr/>
          <p:nvPr/>
        </p:nvSpPr>
        <p:spPr>
          <a:xfrm>
            <a:off x="111749" y="2320237"/>
            <a:ext cx="8690273" cy="3388620"/>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What are your investments?</a:t>
            </a:r>
          </a:p>
          <a:p>
            <a:pPr algn="ctr">
              <a:lnSpc>
                <a:spcPct val="130000"/>
              </a:lnSpc>
              <a:spcBef>
                <a:spcPct val="0"/>
              </a:spcBef>
            </a:pPr>
            <a:r>
              <a:rPr lang="en-US" altLang="x-none" sz="2800" b="1" dirty="0">
                <a:solidFill>
                  <a:srgbClr val="138EA9"/>
                </a:solidFill>
                <a:latin typeface="+mj-lt"/>
              </a:rPr>
              <a:t>What are your withdrawals?</a:t>
            </a:r>
          </a:p>
          <a:p>
            <a:pPr algn="ctr">
              <a:lnSpc>
                <a:spcPct val="130000"/>
              </a:lnSpc>
              <a:spcBef>
                <a:spcPct val="0"/>
              </a:spcBef>
            </a:pPr>
            <a:endParaRPr lang="en-US" altLang="x-none" sz="2800" b="1" dirty="0">
              <a:solidFill>
                <a:srgbClr val="138EA9"/>
              </a:solidFill>
              <a:latin typeface="+mj-lt"/>
            </a:endParaRPr>
          </a:p>
          <a:p>
            <a:pPr algn="ctr">
              <a:lnSpc>
                <a:spcPct val="130000"/>
              </a:lnSpc>
              <a:spcBef>
                <a:spcPct val="0"/>
              </a:spcBef>
            </a:pPr>
            <a:r>
              <a:rPr lang="en-US" altLang="x-none" sz="2800" b="1" dirty="0">
                <a:solidFill>
                  <a:srgbClr val="138EA9"/>
                </a:solidFill>
                <a:latin typeface="+mj-lt"/>
              </a:rPr>
              <a:t>How can you reduce your withdrawals </a:t>
            </a:r>
          </a:p>
          <a:p>
            <a:pPr algn="ctr">
              <a:lnSpc>
                <a:spcPct val="130000"/>
              </a:lnSpc>
              <a:spcBef>
                <a:spcPct val="0"/>
              </a:spcBef>
            </a:pPr>
            <a:r>
              <a:rPr lang="en-US" altLang="x-none" sz="2800" b="1" dirty="0">
                <a:solidFill>
                  <a:srgbClr val="138EA9"/>
                </a:solidFill>
                <a:latin typeface="+mj-lt"/>
              </a:rPr>
              <a:t>/ increase your investments ?  </a:t>
            </a:r>
          </a:p>
        </p:txBody>
      </p:sp>
      <p:pic>
        <p:nvPicPr>
          <p:cNvPr id="5" name="Picture 4" descr="A green and red logo&#10;&#10;Description automatically generated">
            <a:extLst>
              <a:ext uri="{FF2B5EF4-FFF2-40B4-BE49-F238E27FC236}">
                <a16:creationId xmlns:a16="http://schemas.microsoft.com/office/drawing/2014/main" id="{92C9CABA-78BC-A5CD-DC26-A7FCD886E613}"/>
              </a:ext>
            </a:extLst>
          </p:cNvPr>
          <p:cNvPicPr>
            <a:picLocks noChangeAspect="1"/>
          </p:cNvPicPr>
          <p:nvPr/>
        </p:nvPicPr>
        <p:blipFill>
          <a:blip r:embed="rId4"/>
          <a:stretch>
            <a:fillRect/>
          </a:stretch>
        </p:blipFill>
        <p:spPr>
          <a:xfrm>
            <a:off x="4576164" y="5541218"/>
            <a:ext cx="4567836" cy="1270475"/>
          </a:xfrm>
          <a:prstGeom prst="rect">
            <a:avLst/>
          </a:prstGeom>
        </p:spPr>
      </p:pic>
    </p:spTree>
    <p:extLst>
      <p:ext uri="{BB962C8B-B14F-4D97-AF65-F5344CB8AC3E}">
        <p14:creationId xmlns:p14="http://schemas.microsoft.com/office/powerpoint/2010/main" val="11690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red logo&#10;&#10;Description automatically generated">
            <a:extLst>
              <a:ext uri="{FF2B5EF4-FFF2-40B4-BE49-F238E27FC236}">
                <a16:creationId xmlns:a16="http://schemas.microsoft.com/office/drawing/2014/main" id="{C0068BE6-CF65-320C-1281-A362002CF78E}"/>
              </a:ext>
            </a:extLst>
          </p:cNvPr>
          <p:cNvPicPr>
            <a:picLocks noChangeAspect="1"/>
          </p:cNvPicPr>
          <p:nvPr/>
        </p:nvPicPr>
        <p:blipFill>
          <a:blip r:embed="rId3"/>
          <a:stretch>
            <a:fillRect/>
          </a:stretch>
        </p:blipFill>
        <p:spPr>
          <a:xfrm>
            <a:off x="5495148" y="5788025"/>
            <a:ext cx="3648851" cy="1014873"/>
          </a:xfrm>
          <a:prstGeom prst="rect">
            <a:avLst/>
          </a:prstGeom>
        </p:spPr>
      </p:pic>
      <p:pic>
        <p:nvPicPr>
          <p:cNvPr id="2050" name="Picture 2">
            <a:extLst>
              <a:ext uri="{FF2B5EF4-FFF2-40B4-BE49-F238E27FC236}">
                <a16:creationId xmlns:a16="http://schemas.microsoft.com/office/drawing/2014/main" id="{4D19A78C-80BC-CBEF-9F12-9187BCD051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406"/>
          <a:stretch/>
        </p:blipFill>
        <p:spPr bwMode="auto">
          <a:xfrm>
            <a:off x="1195252" y="1030526"/>
            <a:ext cx="6982693" cy="5732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5"/>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3"/>
          <a:stretch>
            <a:fillRect/>
          </a:stretch>
        </p:blipFill>
        <p:spPr>
          <a:xfrm>
            <a:off x="6671893" y="5823681"/>
            <a:ext cx="2334827" cy="939768"/>
          </a:xfrm>
          <a:prstGeom prst="rect">
            <a:avLst/>
          </a:prstGeom>
        </p:spPr>
      </p:pic>
    </p:spTree>
    <p:extLst>
      <p:ext uri="{BB962C8B-B14F-4D97-AF65-F5344CB8AC3E}">
        <p14:creationId xmlns:p14="http://schemas.microsoft.com/office/powerpoint/2010/main" val="143418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069975"/>
            <a:ext cx="91440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0"/>
            <a:ext cx="9144000" cy="1069975"/>
          </a:xfrm>
          <a:prstGeom prst="rect">
            <a:avLst/>
          </a:prstGeom>
          <a:solidFill>
            <a:srgbClr val="138E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itle 1"/>
          <p:cNvSpPr txBox="1">
            <a:spLocks/>
          </p:cNvSpPr>
          <p:nvPr/>
        </p:nvSpPr>
        <p:spPr>
          <a:xfrm>
            <a:off x="3618831" y="166687"/>
            <a:ext cx="7510463" cy="7191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x-none" sz="4000" dirty="0">
              <a:solidFill>
                <a:schemeClr val="bg1"/>
              </a:solidFill>
              <a:ea typeface="ＭＳ Ｐゴシック" charset="-128"/>
            </a:endParaRPr>
          </a:p>
        </p:txBody>
      </p:sp>
      <p:sp>
        <p:nvSpPr>
          <p:cNvPr id="2" name="Rectangle 1"/>
          <p:cNvSpPr/>
          <p:nvPr/>
        </p:nvSpPr>
        <p:spPr>
          <a:xfrm>
            <a:off x="2271985" y="1873177"/>
            <a:ext cx="6408712" cy="2139047"/>
          </a:xfrm>
          <a:prstGeom prst="rect">
            <a:avLst/>
          </a:prstGeom>
        </p:spPr>
        <p:txBody>
          <a:bodyPr wrap="square">
            <a:spAutoFit/>
          </a:bodyPr>
          <a:lstStyle/>
          <a:p>
            <a:pPr>
              <a:lnSpc>
                <a:spcPct val="250000"/>
              </a:lnSpc>
              <a:spcBef>
                <a:spcPct val="0"/>
              </a:spcBef>
            </a:pPr>
            <a:endParaRPr lang="en-US" altLang="x-none" sz="2800" b="1" dirty="0">
              <a:solidFill>
                <a:srgbClr val="138EA9"/>
              </a:solidFill>
              <a:latin typeface="+mj-lt"/>
            </a:endParaRPr>
          </a:p>
          <a:p>
            <a:pPr>
              <a:lnSpc>
                <a:spcPct val="250000"/>
              </a:lnSpc>
              <a:spcBef>
                <a:spcPct val="0"/>
              </a:spcBef>
            </a:pPr>
            <a:endParaRPr lang="en-US" altLang="x-none" sz="2800" b="1" dirty="0">
              <a:solidFill>
                <a:srgbClr val="138EA9"/>
              </a:solidFill>
              <a:latin typeface="+mj-lt"/>
            </a:endParaRPr>
          </a:p>
        </p:txBody>
      </p:sp>
      <p:pic>
        <p:nvPicPr>
          <p:cNvPr id="11" name="Picture 10">
            <a:extLst>
              <a:ext uri="{FF2B5EF4-FFF2-40B4-BE49-F238E27FC236}">
                <a16:creationId xmlns:a16="http://schemas.microsoft.com/office/drawing/2014/main" id="{323035D4-D7EF-C34C-ACA6-33B76C8D6EA5}"/>
              </a:ext>
            </a:extLst>
          </p:cNvPr>
          <p:cNvPicPr>
            <a:picLocks noChangeAspect="1"/>
          </p:cNvPicPr>
          <p:nvPr/>
        </p:nvPicPr>
        <p:blipFill>
          <a:blip r:embed="rId3"/>
          <a:stretch>
            <a:fillRect/>
          </a:stretch>
        </p:blipFill>
        <p:spPr>
          <a:xfrm>
            <a:off x="291334" y="205964"/>
            <a:ext cx="2684405" cy="658045"/>
          </a:xfrm>
          <a:prstGeom prst="rect">
            <a:avLst/>
          </a:prstGeom>
        </p:spPr>
      </p:pic>
      <p:pic>
        <p:nvPicPr>
          <p:cNvPr id="3" name="Picture 2" descr="A green and red logo&#10;&#10;Description automatically generated">
            <a:extLst>
              <a:ext uri="{FF2B5EF4-FFF2-40B4-BE49-F238E27FC236}">
                <a16:creationId xmlns:a16="http://schemas.microsoft.com/office/drawing/2014/main" id="{3E5FFEE3-8A1E-9901-4B20-68493488C681}"/>
              </a:ext>
            </a:extLst>
          </p:cNvPr>
          <p:cNvPicPr>
            <a:picLocks noChangeAspect="1"/>
          </p:cNvPicPr>
          <p:nvPr/>
        </p:nvPicPr>
        <p:blipFill>
          <a:blip r:embed="rId4"/>
          <a:stretch>
            <a:fillRect/>
          </a:stretch>
        </p:blipFill>
        <p:spPr>
          <a:xfrm>
            <a:off x="6809173" y="5901782"/>
            <a:ext cx="2334827" cy="939768"/>
          </a:xfrm>
          <a:prstGeom prst="rect">
            <a:avLst/>
          </a:prstGeom>
        </p:spPr>
      </p:pic>
      <p:sp>
        <p:nvSpPr>
          <p:cNvPr id="4" name="Rectangle 3">
            <a:extLst>
              <a:ext uri="{FF2B5EF4-FFF2-40B4-BE49-F238E27FC236}">
                <a16:creationId xmlns:a16="http://schemas.microsoft.com/office/drawing/2014/main" id="{17C558EB-78AA-8E46-571C-D4FCA6AF4AF9}"/>
              </a:ext>
            </a:extLst>
          </p:cNvPr>
          <p:cNvSpPr/>
          <p:nvPr/>
        </p:nvSpPr>
        <p:spPr>
          <a:xfrm>
            <a:off x="-1881100" y="1561355"/>
            <a:ext cx="8690273" cy="4226670"/>
          </a:xfrm>
          <a:prstGeom prst="rect">
            <a:avLst/>
          </a:prstGeom>
        </p:spPr>
        <p:txBody>
          <a:bodyPr wrap="square">
            <a:spAutoFit/>
          </a:bodyPr>
          <a:lstStyle/>
          <a:p>
            <a:pPr algn="ctr">
              <a:lnSpc>
                <a:spcPct val="250000"/>
              </a:lnSpc>
              <a:spcBef>
                <a:spcPct val="0"/>
              </a:spcBef>
            </a:pPr>
            <a:r>
              <a:rPr lang="en-US" altLang="x-none" sz="2800" b="1" dirty="0">
                <a:solidFill>
                  <a:srgbClr val="138EA9"/>
                </a:solidFill>
                <a:latin typeface="+mj-lt"/>
              </a:rPr>
              <a:t>FOLLOWING TODAY</a:t>
            </a:r>
          </a:p>
          <a:p>
            <a:pPr algn="ctr">
              <a:lnSpc>
                <a:spcPct val="250000"/>
              </a:lnSpc>
              <a:spcBef>
                <a:spcPct val="0"/>
              </a:spcBef>
            </a:pPr>
            <a:r>
              <a:rPr lang="en-US" altLang="x-none" sz="2800" b="1" dirty="0">
                <a:solidFill>
                  <a:srgbClr val="138EA9"/>
                </a:solidFill>
                <a:latin typeface="+mj-lt"/>
              </a:rPr>
              <a:t>Refer to the </a:t>
            </a:r>
          </a:p>
          <a:p>
            <a:pPr algn="ctr">
              <a:lnSpc>
                <a:spcPct val="250000"/>
              </a:lnSpc>
              <a:spcBef>
                <a:spcPct val="0"/>
              </a:spcBef>
            </a:pPr>
            <a:r>
              <a:rPr lang="en-US" altLang="x-none" sz="2800" b="1" dirty="0">
                <a:solidFill>
                  <a:srgbClr val="138EA9"/>
                </a:solidFill>
                <a:latin typeface="+mj-lt"/>
              </a:rPr>
              <a:t>Under the Pump flyer</a:t>
            </a:r>
          </a:p>
          <a:p>
            <a:pPr algn="ctr">
              <a:lnSpc>
                <a:spcPct val="250000"/>
              </a:lnSpc>
              <a:spcBef>
                <a:spcPct val="0"/>
              </a:spcBef>
            </a:pPr>
            <a:r>
              <a:rPr lang="en-US" altLang="x-none" sz="2800" b="1" dirty="0">
                <a:solidFill>
                  <a:srgbClr val="138EA9"/>
                </a:solidFill>
                <a:latin typeface="+mj-lt"/>
              </a:rPr>
              <a:t>And go through the questions. </a:t>
            </a:r>
          </a:p>
        </p:txBody>
      </p:sp>
      <p:pic>
        <p:nvPicPr>
          <p:cNvPr id="9" name="Picture 8">
            <a:extLst>
              <a:ext uri="{FF2B5EF4-FFF2-40B4-BE49-F238E27FC236}">
                <a16:creationId xmlns:a16="http://schemas.microsoft.com/office/drawing/2014/main" id="{D465440E-EA45-2CA8-5941-5FC9E29854DC}"/>
              </a:ext>
            </a:extLst>
          </p:cNvPr>
          <p:cNvPicPr>
            <a:picLocks noChangeAspect="1"/>
          </p:cNvPicPr>
          <p:nvPr/>
        </p:nvPicPr>
        <p:blipFill>
          <a:blip r:embed="rId5"/>
          <a:stretch>
            <a:fillRect/>
          </a:stretch>
        </p:blipFill>
        <p:spPr>
          <a:xfrm>
            <a:off x="4925746" y="1289536"/>
            <a:ext cx="2843908" cy="5089507"/>
          </a:xfrm>
          <a:prstGeom prst="rect">
            <a:avLst/>
          </a:prstGeom>
        </p:spPr>
      </p:pic>
    </p:spTree>
    <p:extLst>
      <p:ext uri="{BB962C8B-B14F-4D97-AF65-F5344CB8AC3E}">
        <p14:creationId xmlns:p14="http://schemas.microsoft.com/office/powerpoint/2010/main" val="216344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b4950db-b4dd-4448-b765-cabc6a8709bc">RQDAPT2VTZDA-34691864-43607</_dlc_DocId>
    <lcf76f155ced4ddcb4097134ff3c332f xmlns="ec11220d-a615-4901-8ebe-605755e11ea5">
      <Terms xmlns="http://schemas.microsoft.com/office/infopath/2007/PartnerControls"/>
    </lcf76f155ced4ddcb4097134ff3c332f>
    <TaxCatchAll xmlns="9b4950db-b4dd-4448-b765-cabc6a8709bc" xsi:nil="true"/>
    <_dlc_DocIdUrl xmlns="9b4950db-b4dd-4448-b765-cabc6a8709bc">
      <Url>https://beeflamb.sharepoint.com/sites/documents/reg/_layouts/15/DocIdRedir.aspx?ID=RQDAPT2VTZDA-34691864-43607</Url>
      <Description>RQDAPT2VTZDA-34691864-43607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41B1B6B51BDBB48851D2A2EC0F34744" ma:contentTypeVersion="73" ma:contentTypeDescription="Create a new document." ma:contentTypeScope="" ma:versionID="219bd1402efc1705a2a00eee9cd662c5">
  <xsd:schema xmlns:xsd="http://www.w3.org/2001/XMLSchema" xmlns:xs="http://www.w3.org/2001/XMLSchema" xmlns:p="http://schemas.microsoft.com/office/2006/metadata/properties" xmlns:ns2="ec11220d-a615-4901-8ebe-605755e11ea5" xmlns:ns3="9b4950db-b4dd-4448-b765-cabc6a8709bc" targetNamespace="http://schemas.microsoft.com/office/2006/metadata/properties" ma:root="true" ma:fieldsID="f8d3a40bb4ebd77c8ad677e17876b037" ns2:_="" ns3:_="">
    <xsd:import namespace="ec11220d-a615-4901-8ebe-605755e11ea5"/>
    <xsd:import namespace="9b4950db-b4dd-4448-b765-cabc6a8709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1220d-a615-4901-8ebe-605755e11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5969bfd-fa70-439d-9faf-667c9c8466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950db-b4dd-4448-b765-cabc6a8709bc"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1ea68301-49ff-450a-be28-1fbbcc12ae32}" ma:internalName="TaxCatchAll" ma:showField="CatchAllData" ma:web="9b4950db-b4dd-4448-b765-cabc6a8709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6102DC-C998-4078-8464-41FD07D84E98}">
  <ds:schemaRefs>
    <ds:schemaRef ds:uri="http://schemas.microsoft.com/office/2006/documentManagement/types"/>
    <ds:schemaRef ds:uri="http://purl.org/dc/elements/1.1/"/>
    <ds:schemaRef ds:uri="9b4950db-b4dd-4448-b765-cabc6a8709bc"/>
    <ds:schemaRef ds:uri="http://schemas.microsoft.com/office/infopath/2007/PartnerControls"/>
    <ds:schemaRef ds:uri="http://purl.org/dc/terms/"/>
    <ds:schemaRef ds:uri="ec11220d-a615-4901-8ebe-605755e11ea5"/>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D1A4DFD-CD1B-4A33-9075-1C110E4A22F6}">
  <ds:schemaRefs>
    <ds:schemaRef ds:uri="http://schemas.microsoft.com/sharepoint/events"/>
  </ds:schemaRefs>
</ds:datastoreItem>
</file>

<file path=customXml/itemProps3.xml><?xml version="1.0" encoding="utf-8"?>
<ds:datastoreItem xmlns:ds="http://schemas.openxmlformats.org/officeDocument/2006/customXml" ds:itemID="{5990144F-773E-481D-8356-8776A228C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1220d-a615-4901-8ebe-605755e11ea5"/>
    <ds:schemaRef ds:uri="9b4950db-b4dd-4448-b765-cabc6a8709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5591C7E-8886-469D-83E9-A3CB5129CC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502</TotalTime>
  <Words>1111</Words>
  <Application>Microsoft Office PowerPoint</Application>
  <PresentationFormat>On-screen Show (4:3)</PresentationFormat>
  <Paragraphs>131</Paragraphs>
  <Slides>17</Slides>
  <Notes>16</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Beef + Lamb New Zealand Generation Next Programme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Gerard Vaughan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 Vaughan</dc:creator>
  <cp:lastModifiedBy>Olivia Weatherburn</cp:lastModifiedBy>
  <cp:revision>16</cp:revision>
  <dcterms:created xsi:type="dcterms:W3CDTF">2023-11-05T23:07:34Z</dcterms:created>
  <dcterms:modified xsi:type="dcterms:W3CDTF">2023-12-17T02:30:24Z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abad4cff-0861-47c4-b9a5-3ad7284c284e</vt:lpwstr>
  </property>
  <property fmtid="{D5CDD505-2E9C-101B-9397-08002B2CF9AE}" pid="3" name="ContentTypeId">
    <vt:lpwstr>0x010100E41B1B6B51BDBB48851D2A2EC0F34744</vt:lpwstr>
  </property>
  <property fmtid="{D5CDD505-2E9C-101B-9397-08002B2CF9AE}" pid="4" name="MediaServiceImageTags">
    <vt:lpwstr/>
  </property>
</Properties>
</file>